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มอนตี้" charset="1" panose="00000000000000000000"/>
      <p:regular r:id="rId24"/>
    </p:embeddedFont>
    <p:embeddedFont>
      <p:font typeface="อีฟดอวอิ้ง" charset="1" panose="00000000000000000000"/>
      <p:regular r:id="rId25"/>
    </p:embeddedFont>
    <p:embeddedFont>
      <p:font typeface="มอนตี้ Bold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50.png" Type="http://schemas.openxmlformats.org/officeDocument/2006/relationships/image"/><Relationship Id="rId14" Target="../media/image51.svg" Type="http://schemas.openxmlformats.org/officeDocument/2006/relationships/image"/><Relationship Id="rId15" Target="../media/image12.png" Type="http://schemas.openxmlformats.org/officeDocument/2006/relationships/image"/><Relationship Id="rId16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54.png" Type="http://schemas.openxmlformats.org/officeDocument/2006/relationships/image"/><Relationship Id="rId14" Target="../media/image55.svg" Type="http://schemas.openxmlformats.org/officeDocument/2006/relationships/image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4.png" Type="http://schemas.openxmlformats.org/officeDocument/2006/relationships/image"/><Relationship Id="rId14" Target="../media/image35.sv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4.png" Type="http://schemas.openxmlformats.org/officeDocument/2006/relationships/image"/><Relationship Id="rId14" Target="../media/image35.sv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17" Target="../media/image38.png" Type="http://schemas.openxmlformats.org/officeDocument/2006/relationships/image"/><Relationship Id="rId18" Target="../media/image39.svg" Type="http://schemas.openxmlformats.org/officeDocument/2006/relationships/image"/><Relationship Id="rId19" Target="../media/image40.png" Type="http://schemas.openxmlformats.org/officeDocument/2006/relationships/image"/><Relationship Id="rId2" Target="../media/image1.png" Type="http://schemas.openxmlformats.org/officeDocument/2006/relationships/image"/><Relationship Id="rId20" Target="../media/image41.svg" Type="http://schemas.openxmlformats.org/officeDocument/2006/relationships/image"/><Relationship Id="rId21" Target="../media/image42.png" Type="http://schemas.openxmlformats.org/officeDocument/2006/relationships/image"/><Relationship Id="rId22" Target="../media/image43.sv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png" Type="http://schemas.openxmlformats.org/officeDocument/2006/relationships/image"/><Relationship Id="rId12" Target="../media/image59.pn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28.png" Type="http://schemas.openxmlformats.org/officeDocument/2006/relationships/image"/><Relationship Id="rId16" Target="../media/image29.svg" Type="http://schemas.openxmlformats.org/officeDocument/2006/relationships/image"/><Relationship Id="rId17" Target="../media/image30.png" Type="http://schemas.openxmlformats.org/officeDocument/2006/relationships/image"/><Relationship Id="rId18" Target="../media/image31.svg" Type="http://schemas.openxmlformats.org/officeDocument/2006/relationships/image"/><Relationship Id="rId19" Target="../media/image8.png" Type="http://schemas.openxmlformats.org/officeDocument/2006/relationships/image"/><Relationship Id="rId2" Target="../media/image1.png" Type="http://schemas.openxmlformats.org/officeDocument/2006/relationships/image"/><Relationship Id="rId20" Target="../media/image9.sv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6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4.png" Type="http://schemas.openxmlformats.org/officeDocument/2006/relationships/image"/><Relationship Id="rId14" Target="../media/image35.sv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4.png" Type="http://schemas.openxmlformats.org/officeDocument/2006/relationships/image"/><Relationship Id="rId14" Target="../media/image35.sv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17" Target="../media/image38.png" Type="http://schemas.openxmlformats.org/officeDocument/2006/relationships/image"/><Relationship Id="rId18" Target="../media/image39.svg" Type="http://schemas.openxmlformats.org/officeDocument/2006/relationships/image"/><Relationship Id="rId19" Target="../media/image40.png" Type="http://schemas.openxmlformats.org/officeDocument/2006/relationships/image"/><Relationship Id="rId2" Target="../media/image1.png" Type="http://schemas.openxmlformats.org/officeDocument/2006/relationships/image"/><Relationship Id="rId20" Target="../media/image41.svg" Type="http://schemas.openxmlformats.org/officeDocument/2006/relationships/image"/><Relationship Id="rId21" Target="../media/image42.png" Type="http://schemas.openxmlformats.org/officeDocument/2006/relationships/image"/><Relationship Id="rId22" Target="../media/image43.sv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6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18.jpe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1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4.png" Type="http://schemas.openxmlformats.org/officeDocument/2006/relationships/image"/><Relationship Id="rId14" Target="../media/image35.sv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4.png" Type="http://schemas.openxmlformats.org/officeDocument/2006/relationships/image"/><Relationship Id="rId14" Target="../media/image35.sv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17" Target="../media/image38.png" Type="http://schemas.openxmlformats.org/officeDocument/2006/relationships/image"/><Relationship Id="rId18" Target="../media/image39.svg" Type="http://schemas.openxmlformats.org/officeDocument/2006/relationships/image"/><Relationship Id="rId19" Target="../media/image40.png" Type="http://schemas.openxmlformats.org/officeDocument/2006/relationships/image"/><Relationship Id="rId2" Target="../media/image1.png" Type="http://schemas.openxmlformats.org/officeDocument/2006/relationships/image"/><Relationship Id="rId20" Target="../media/image41.svg" Type="http://schemas.openxmlformats.org/officeDocument/2006/relationships/image"/><Relationship Id="rId21" Target="../media/image42.png" Type="http://schemas.openxmlformats.org/officeDocument/2006/relationships/image"/><Relationship Id="rId22" Target="../media/image43.sv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28.png" Type="http://schemas.openxmlformats.org/officeDocument/2006/relationships/image"/><Relationship Id="rId16" Target="../media/image29.svg" Type="http://schemas.openxmlformats.org/officeDocument/2006/relationships/image"/><Relationship Id="rId17" Target="../media/image30.png" Type="http://schemas.openxmlformats.org/officeDocument/2006/relationships/image"/><Relationship Id="rId18" Target="../media/image31.svg" Type="http://schemas.openxmlformats.org/officeDocument/2006/relationships/image"/><Relationship Id="rId19" Target="../media/image8.png" Type="http://schemas.openxmlformats.org/officeDocument/2006/relationships/image"/><Relationship Id="rId2" Target="../media/image1.png" Type="http://schemas.openxmlformats.org/officeDocument/2006/relationships/image"/><Relationship Id="rId20" Target="../media/image9.sv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4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41995">
            <a:off x="15980878" y="672408"/>
            <a:ext cx="1413327" cy="3631025"/>
          </a:xfrm>
          <a:custGeom>
            <a:avLst/>
            <a:gdLst/>
            <a:ahLst/>
            <a:cxnLst/>
            <a:rect r="r" b="b" t="t" l="l"/>
            <a:pathLst>
              <a:path h="3631025" w="1413327">
                <a:moveTo>
                  <a:pt x="0" y="0"/>
                </a:moveTo>
                <a:lnTo>
                  <a:pt x="1413327" y="0"/>
                </a:lnTo>
                <a:lnTo>
                  <a:pt x="1413327" y="3631025"/>
                </a:lnTo>
                <a:lnTo>
                  <a:pt x="0" y="36310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96388" t="0" r="0" b="-9286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700483">
            <a:off x="11542456" y="-599980"/>
            <a:ext cx="4451848" cy="5785429"/>
          </a:xfrm>
          <a:custGeom>
            <a:avLst/>
            <a:gdLst/>
            <a:ahLst/>
            <a:cxnLst/>
            <a:rect r="r" b="b" t="t" l="l"/>
            <a:pathLst>
              <a:path h="5785429" w="4451848">
                <a:moveTo>
                  <a:pt x="0" y="0"/>
                </a:moveTo>
                <a:lnTo>
                  <a:pt x="4451848" y="0"/>
                </a:lnTo>
                <a:lnTo>
                  <a:pt x="4451848" y="5785429"/>
                </a:lnTo>
                <a:lnTo>
                  <a:pt x="0" y="578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1042" r="-2584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773322">
            <a:off x="5926771" y="-898850"/>
            <a:ext cx="3666332" cy="3792921"/>
          </a:xfrm>
          <a:custGeom>
            <a:avLst/>
            <a:gdLst/>
            <a:ahLst/>
            <a:cxnLst/>
            <a:rect r="r" b="b" t="t" l="l"/>
            <a:pathLst>
              <a:path h="3792921" w="3666332">
                <a:moveTo>
                  <a:pt x="0" y="0"/>
                </a:moveTo>
                <a:lnTo>
                  <a:pt x="3666332" y="0"/>
                </a:lnTo>
                <a:lnTo>
                  <a:pt x="3666332" y="3792921"/>
                </a:lnTo>
                <a:lnTo>
                  <a:pt x="0" y="379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84629" r="-5280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814441" y="1257888"/>
            <a:ext cx="5686281" cy="4114800"/>
          </a:xfrm>
          <a:custGeom>
            <a:avLst/>
            <a:gdLst/>
            <a:ahLst/>
            <a:cxnLst/>
            <a:rect r="r" b="b" t="t" l="l"/>
            <a:pathLst>
              <a:path h="4114800" w="5686281">
                <a:moveTo>
                  <a:pt x="0" y="0"/>
                </a:moveTo>
                <a:lnTo>
                  <a:pt x="5686282" y="0"/>
                </a:lnTo>
                <a:lnTo>
                  <a:pt x="568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89181" y="7468635"/>
            <a:ext cx="6563581" cy="3985884"/>
          </a:xfrm>
          <a:custGeom>
            <a:avLst/>
            <a:gdLst/>
            <a:ahLst/>
            <a:cxnLst/>
            <a:rect r="r" b="b" t="t" l="l"/>
            <a:pathLst>
              <a:path h="3985884" w="6563581">
                <a:moveTo>
                  <a:pt x="0" y="0"/>
                </a:moveTo>
                <a:lnTo>
                  <a:pt x="6563581" y="0"/>
                </a:lnTo>
                <a:lnTo>
                  <a:pt x="6563581" y="3985884"/>
                </a:lnTo>
                <a:lnTo>
                  <a:pt x="0" y="39858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9094" y="8576283"/>
            <a:ext cx="1545648" cy="1364035"/>
          </a:xfrm>
          <a:custGeom>
            <a:avLst/>
            <a:gdLst/>
            <a:ahLst/>
            <a:cxnLst/>
            <a:rect r="r" b="b" t="t" l="l"/>
            <a:pathLst>
              <a:path h="1364035" w="1545648">
                <a:moveTo>
                  <a:pt x="0" y="0"/>
                </a:moveTo>
                <a:lnTo>
                  <a:pt x="1545649" y="0"/>
                </a:lnTo>
                <a:lnTo>
                  <a:pt x="1545649" y="1364034"/>
                </a:lnTo>
                <a:lnTo>
                  <a:pt x="0" y="13640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518415">
            <a:off x="1133173" y="7109010"/>
            <a:ext cx="2052038" cy="2637874"/>
          </a:xfrm>
          <a:custGeom>
            <a:avLst/>
            <a:gdLst/>
            <a:ahLst/>
            <a:cxnLst/>
            <a:rect r="r" b="b" t="t" l="l"/>
            <a:pathLst>
              <a:path h="2637874" w="2052038">
                <a:moveTo>
                  <a:pt x="0" y="0"/>
                </a:moveTo>
                <a:lnTo>
                  <a:pt x="2052038" y="0"/>
                </a:lnTo>
                <a:lnTo>
                  <a:pt x="2052038" y="2637874"/>
                </a:lnTo>
                <a:lnTo>
                  <a:pt x="0" y="2637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27955" y="2826467"/>
            <a:ext cx="14659587" cy="230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800"/>
              </a:lnSpc>
              <a:spcBef>
                <a:spcPct val="0"/>
              </a:spcBef>
            </a:pPr>
            <a:r>
              <a:rPr lang="en-US" sz="12000" spc="-288">
                <a:solidFill>
                  <a:srgbClr val="16B7CD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APLICACIÓN DE LA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424085" y="4605171"/>
            <a:ext cx="19563668" cy="22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84"/>
              </a:lnSpc>
            </a:pPr>
            <a:r>
              <a:rPr lang="en-US" sz="11989" spc="-287">
                <a:solidFill>
                  <a:srgbClr val="16B7CD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ANIMACIÓN VOCACIONAL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08939" y="6909397"/>
            <a:ext cx="9670123" cy="234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0"/>
              </a:lnSpc>
            </a:pPr>
            <a:r>
              <a:rPr lang="en-US" sz="6407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A LA VIDA DE LAS COMUNIDADES MJS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98957" y="1320327"/>
            <a:ext cx="6208516" cy="2138541"/>
          </a:xfrm>
          <a:custGeom>
            <a:avLst/>
            <a:gdLst/>
            <a:ahLst/>
            <a:cxnLst/>
            <a:rect r="r" b="b" t="t" l="l"/>
            <a:pathLst>
              <a:path h="2138541" w="6208516">
                <a:moveTo>
                  <a:pt x="0" y="0"/>
                </a:moveTo>
                <a:lnTo>
                  <a:pt x="6208516" y="0"/>
                </a:lnTo>
                <a:lnTo>
                  <a:pt x="6208516" y="2138541"/>
                </a:lnTo>
                <a:lnTo>
                  <a:pt x="0" y="2138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075" t="-2328" r="-16562" b="-27449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54416" y="3973180"/>
            <a:ext cx="12816946" cy="2502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97"/>
              </a:lnSpc>
            </a:pPr>
            <a:r>
              <a:rPr lang="en-US" sz="17552" spc="-1053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OJO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880056" y="6482114"/>
            <a:ext cx="5889088" cy="2161941"/>
          </a:xfrm>
          <a:custGeom>
            <a:avLst/>
            <a:gdLst/>
            <a:ahLst/>
            <a:cxnLst/>
            <a:rect r="r" b="b" t="t" l="l"/>
            <a:pathLst>
              <a:path h="2161941" w="5889088">
                <a:moveTo>
                  <a:pt x="0" y="0"/>
                </a:moveTo>
                <a:lnTo>
                  <a:pt x="5889088" y="0"/>
                </a:lnTo>
                <a:lnTo>
                  <a:pt x="5889088" y="2161941"/>
                </a:lnTo>
                <a:lnTo>
                  <a:pt x="0" y="21619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361" t="-256030" r="-2327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60796" y="7483815"/>
            <a:ext cx="6563581" cy="3985884"/>
          </a:xfrm>
          <a:custGeom>
            <a:avLst/>
            <a:gdLst/>
            <a:ahLst/>
            <a:cxnLst/>
            <a:rect r="r" b="b" t="t" l="l"/>
            <a:pathLst>
              <a:path h="3985884" w="6563581">
                <a:moveTo>
                  <a:pt x="0" y="0"/>
                </a:moveTo>
                <a:lnTo>
                  <a:pt x="6563581" y="0"/>
                </a:lnTo>
                <a:lnTo>
                  <a:pt x="6563581" y="3985883"/>
                </a:lnTo>
                <a:lnTo>
                  <a:pt x="0" y="39858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4266" y="446898"/>
            <a:ext cx="1545648" cy="1364035"/>
          </a:xfrm>
          <a:custGeom>
            <a:avLst/>
            <a:gdLst/>
            <a:ahLst/>
            <a:cxnLst/>
            <a:rect r="r" b="b" t="t" l="l"/>
            <a:pathLst>
              <a:path h="1364035" w="1545648">
                <a:moveTo>
                  <a:pt x="0" y="0"/>
                </a:moveTo>
                <a:lnTo>
                  <a:pt x="1545649" y="0"/>
                </a:lnTo>
                <a:lnTo>
                  <a:pt x="1545649" y="1364034"/>
                </a:lnTo>
                <a:lnTo>
                  <a:pt x="0" y="13640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003550" y="1613750"/>
            <a:ext cx="1873894" cy="4135918"/>
          </a:xfrm>
          <a:custGeom>
            <a:avLst/>
            <a:gdLst/>
            <a:ahLst/>
            <a:cxnLst/>
            <a:rect r="r" b="b" t="t" l="l"/>
            <a:pathLst>
              <a:path h="4135918" w="1873894">
                <a:moveTo>
                  <a:pt x="0" y="0"/>
                </a:moveTo>
                <a:lnTo>
                  <a:pt x="1873894" y="0"/>
                </a:lnTo>
                <a:lnTo>
                  <a:pt x="1873894" y="4135917"/>
                </a:lnTo>
                <a:lnTo>
                  <a:pt x="0" y="4135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94189" t="0" r="0" b="-12324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102188">
            <a:off x="-597601" y="909424"/>
            <a:ext cx="5790663" cy="5544569"/>
          </a:xfrm>
          <a:custGeom>
            <a:avLst/>
            <a:gdLst/>
            <a:ahLst/>
            <a:cxnLst/>
            <a:rect r="r" b="b" t="t" l="l"/>
            <a:pathLst>
              <a:path h="5544569" w="5790663">
                <a:moveTo>
                  <a:pt x="0" y="0"/>
                </a:moveTo>
                <a:lnTo>
                  <a:pt x="5790662" y="0"/>
                </a:lnTo>
                <a:lnTo>
                  <a:pt x="5790662" y="5544569"/>
                </a:lnTo>
                <a:lnTo>
                  <a:pt x="0" y="5544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34049" r="-27562" b="-3248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9430206">
            <a:off x="2681495" y="7258618"/>
            <a:ext cx="2753773" cy="3539947"/>
          </a:xfrm>
          <a:custGeom>
            <a:avLst/>
            <a:gdLst/>
            <a:ahLst/>
            <a:cxnLst/>
            <a:rect r="r" b="b" t="t" l="l"/>
            <a:pathLst>
              <a:path h="3539947" w="2753773">
                <a:moveTo>
                  <a:pt x="2753774" y="0"/>
                </a:moveTo>
                <a:lnTo>
                  <a:pt x="0" y="0"/>
                </a:lnTo>
                <a:lnTo>
                  <a:pt x="0" y="3539947"/>
                </a:lnTo>
                <a:lnTo>
                  <a:pt x="2753774" y="3539947"/>
                </a:lnTo>
                <a:lnTo>
                  <a:pt x="27537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637341">
            <a:off x="16642716" y="-1730598"/>
            <a:ext cx="1920912" cy="5113812"/>
          </a:xfrm>
          <a:custGeom>
            <a:avLst/>
            <a:gdLst/>
            <a:ahLst/>
            <a:cxnLst/>
            <a:rect r="r" b="b" t="t" l="l"/>
            <a:pathLst>
              <a:path h="5113812" w="1920912">
                <a:moveTo>
                  <a:pt x="0" y="0"/>
                </a:moveTo>
                <a:lnTo>
                  <a:pt x="1920912" y="0"/>
                </a:lnTo>
                <a:lnTo>
                  <a:pt x="1920912" y="5113812"/>
                </a:lnTo>
                <a:lnTo>
                  <a:pt x="0" y="51138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44815" t="-55584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300934">
            <a:off x="2334494" y="6300780"/>
            <a:ext cx="1347274" cy="1452586"/>
          </a:xfrm>
          <a:custGeom>
            <a:avLst/>
            <a:gdLst/>
            <a:ahLst/>
            <a:cxnLst/>
            <a:rect r="r" b="b" t="t" l="l"/>
            <a:pathLst>
              <a:path h="1452586" w="1347274">
                <a:moveTo>
                  <a:pt x="1347273" y="0"/>
                </a:moveTo>
                <a:lnTo>
                  <a:pt x="0" y="0"/>
                </a:lnTo>
                <a:lnTo>
                  <a:pt x="0" y="1452587"/>
                </a:lnTo>
                <a:lnTo>
                  <a:pt x="1347273" y="1452587"/>
                </a:lnTo>
                <a:lnTo>
                  <a:pt x="1347273" y="0"/>
                </a:lnTo>
                <a:close/>
              </a:path>
            </a:pathLst>
          </a:custGeom>
          <a:blipFill>
            <a:blip r:embed="rId15">
              <a:alphaModFix amt="9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300934">
            <a:off x="555184" y="7865592"/>
            <a:ext cx="1347274" cy="1452586"/>
          </a:xfrm>
          <a:custGeom>
            <a:avLst/>
            <a:gdLst/>
            <a:ahLst/>
            <a:cxnLst/>
            <a:rect r="r" b="b" t="t" l="l"/>
            <a:pathLst>
              <a:path h="1452586" w="1347274">
                <a:moveTo>
                  <a:pt x="1347274" y="0"/>
                </a:moveTo>
                <a:lnTo>
                  <a:pt x="0" y="0"/>
                </a:lnTo>
                <a:lnTo>
                  <a:pt x="0" y="1452587"/>
                </a:lnTo>
                <a:lnTo>
                  <a:pt x="1347274" y="1452587"/>
                </a:lnTo>
                <a:lnTo>
                  <a:pt x="1347274" y="0"/>
                </a:lnTo>
                <a:close/>
              </a:path>
            </a:pathLst>
          </a:custGeom>
          <a:blipFill>
            <a:blip r:embed="rId15">
              <a:alphaModFix amt="9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300934">
            <a:off x="15746741" y="5518374"/>
            <a:ext cx="1347274" cy="1452586"/>
          </a:xfrm>
          <a:custGeom>
            <a:avLst/>
            <a:gdLst/>
            <a:ahLst/>
            <a:cxnLst/>
            <a:rect r="r" b="b" t="t" l="l"/>
            <a:pathLst>
              <a:path h="1452586" w="1347274">
                <a:moveTo>
                  <a:pt x="1347274" y="0"/>
                </a:moveTo>
                <a:lnTo>
                  <a:pt x="0" y="0"/>
                </a:lnTo>
                <a:lnTo>
                  <a:pt x="0" y="1452587"/>
                </a:lnTo>
                <a:lnTo>
                  <a:pt x="1347274" y="1452587"/>
                </a:lnTo>
                <a:lnTo>
                  <a:pt x="1347274" y="0"/>
                </a:lnTo>
                <a:close/>
              </a:path>
            </a:pathLst>
          </a:custGeom>
          <a:blipFill>
            <a:blip r:embed="rId15">
              <a:alphaModFix amt="9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33767" y="1724583"/>
            <a:ext cx="9820467" cy="1464142"/>
          </a:xfrm>
          <a:custGeom>
            <a:avLst/>
            <a:gdLst/>
            <a:ahLst/>
            <a:cxnLst/>
            <a:rect r="r" b="b" t="t" l="l"/>
            <a:pathLst>
              <a:path h="1464142" w="9820467">
                <a:moveTo>
                  <a:pt x="0" y="0"/>
                </a:moveTo>
                <a:lnTo>
                  <a:pt x="9820466" y="0"/>
                </a:lnTo>
                <a:lnTo>
                  <a:pt x="9820466" y="1464143"/>
                </a:lnTo>
                <a:lnTo>
                  <a:pt x="0" y="146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10518415">
            <a:off x="14803532" y="470585"/>
            <a:ext cx="2043810" cy="2627296"/>
          </a:xfrm>
          <a:custGeom>
            <a:avLst/>
            <a:gdLst/>
            <a:ahLst/>
            <a:cxnLst/>
            <a:rect r="r" b="b" t="t" l="l"/>
            <a:pathLst>
              <a:path h="2627296" w="2043810">
                <a:moveTo>
                  <a:pt x="0" y="0"/>
                </a:moveTo>
                <a:lnTo>
                  <a:pt x="2043810" y="0"/>
                </a:lnTo>
                <a:lnTo>
                  <a:pt x="2043810" y="2627296"/>
                </a:lnTo>
                <a:lnTo>
                  <a:pt x="0" y="2627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83374" y="0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5"/>
                </a:lnTo>
                <a:lnTo>
                  <a:pt x="0" y="912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054144">
            <a:off x="-827640" y="-873873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7" y="0"/>
                </a:lnTo>
                <a:lnTo>
                  <a:pt x="3707697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99555" y="8134425"/>
            <a:ext cx="2670437" cy="1862630"/>
          </a:xfrm>
          <a:custGeom>
            <a:avLst/>
            <a:gdLst/>
            <a:ahLst/>
            <a:cxnLst/>
            <a:rect r="r" b="b" t="t" l="l"/>
            <a:pathLst>
              <a:path h="1862630" w="2670437">
                <a:moveTo>
                  <a:pt x="0" y="0"/>
                </a:moveTo>
                <a:lnTo>
                  <a:pt x="2670437" y="0"/>
                </a:lnTo>
                <a:lnTo>
                  <a:pt x="2670437" y="1862630"/>
                </a:lnTo>
                <a:lnTo>
                  <a:pt x="0" y="1862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773885" y="8134425"/>
            <a:ext cx="5035263" cy="2152575"/>
          </a:xfrm>
          <a:custGeom>
            <a:avLst/>
            <a:gdLst/>
            <a:ahLst/>
            <a:cxnLst/>
            <a:rect r="r" b="b" t="t" l="l"/>
            <a:pathLst>
              <a:path h="2152575" w="5035263">
                <a:moveTo>
                  <a:pt x="0" y="0"/>
                </a:moveTo>
                <a:lnTo>
                  <a:pt x="5035263" y="0"/>
                </a:lnTo>
                <a:lnTo>
                  <a:pt x="5035263" y="2152575"/>
                </a:lnTo>
                <a:lnTo>
                  <a:pt x="0" y="2152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4698978" y="1687567"/>
            <a:ext cx="8890045" cy="1271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07"/>
              </a:lnSpc>
            </a:pPr>
            <a:r>
              <a:rPr lang="en-US" sz="6648" spc="-159">
                <a:solidFill>
                  <a:srgbClr val="14A638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TEN EN CUENTA QUE...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77481" y="3255401"/>
            <a:ext cx="12533039" cy="6741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07975" indent="-453988" lvl="1">
              <a:lnSpc>
                <a:spcPts val="5887"/>
              </a:lnSpc>
              <a:buFont typeface="Arial"/>
              <a:buChar char="•"/>
            </a:pPr>
            <a:r>
              <a:rPr lang="en-US" sz="4205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LA IDEA NO ES SOLO GENERAR CONTENIDOS... TAMBIÉN LAS EXPERIENCIAS SON FORMATIVAS!!!</a:t>
            </a:r>
          </a:p>
          <a:p>
            <a:pPr algn="l" marL="907975" indent="-453988" lvl="1">
              <a:lnSpc>
                <a:spcPts val="5887"/>
              </a:lnSpc>
              <a:buFont typeface="Arial"/>
              <a:buChar char="•"/>
            </a:pPr>
            <a:r>
              <a:rPr lang="en-US" sz="4205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LA IDEA NO ES MULTIPLICAR LOS CONTENIDOS... ES DARLES, A LOS QUE PONGAN, UN TINTE VOCACIONAL!!!</a:t>
            </a:r>
          </a:p>
          <a:p>
            <a:pPr algn="l" marL="907975" indent="-453988" lvl="1">
              <a:lnSpc>
                <a:spcPts val="5887"/>
              </a:lnSpc>
              <a:buFont typeface="Arial"/>
              <a:buChar char="•"/>
            </a:pPr>
            <a:r>
              <a:rPr lang="en-US" sz="4205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LA IDEA NO ES RECARGARTE DE EXPERIENCIAS... SÍ ES NECESARIO QUE ALGUNAS SEAN EXPLÍCITAMENTE VOCACIONALES, PERO TAMBIÉN PUEDES TRANSFORMAR LAS QUE YA TIENES ESTABLECIDAS. </a:t>
            </a:r>
          </a:p>
        </p:txBody>
      </p: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3306" y="1108142"/>
            <a:ext cx="10961388" cy="1634243"/>
          </a:xfrm>
          <a:custGeom>
            <a:avLst/>
            <a:gdLst/>
            <a:ahLst/>
            <a:cxnLst/>
            <a:rect r="r" b="b" t="t" l="l"/>
            <a:pathLst>
              <a:path h="1634243" w="10961388">
                <a:moveTo>
                  <a:pt x="0" y="0"/>
                </a:moveTo>
                <a:lnTo>
                  <a:pt x="10961388" y="0"/>
                </a:lnTo>
                <a:lnTo>
                  <a:pt x="10961388" y="1634243"/>
                </a:lnTo>
                <a:lnTo>
                  <a:pt x="0" y="163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3585476" y="3279769"/>
            <a:ext cx="3966576" cy="4949485"/>
            <a:chOff x="0" y="0"/>
            <a:chExt cx="5288769" cy="659931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1268883" y="1424215"/>
              <a:ext cx="4019886" cy="5175098"/>
            </a:xfrm>
            <a:custGeom>
              <a:avLst/>
              <a:gdLst/>
              <a:ahLst/>
              <a:cxnLst/>
              <a:rect r="r" b="b" t="t" l="l"/>
              <a:pathLst>
                <a:path h="5175098" w="4019886">
                  <a:moveTo>
                    <a:pt x="4019886" y="0"/>
                  </a:moveTo>
                  <a:lnTo>
                    <a:pt x="0" y="0"/>
                  </a:lnTo>
                  <a:lnTo>
                    <a:pt x="0" y="5175099"/>
                  </a:lnTo>
                  <a:lnTo>
                    <a:pt x="4019886" y="5175099"/>
                  </a:lnTo>
                  <a:lnTo>
                    <a:pt x="401988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762739">
              <a:off x="3408610" y="352205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272947">
              <a:off x="-282925" y="2090932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11603" y="8766638"/>
            <a:ext cx="7315200" cy="2713274"/>
          </a:xfrm>
          <a:custGeom>
            <a:avLst/>
            <a:gdLst/>
            <a:ahLst/>
            <a:cxnLst/>
            <a:rect r="r" b="b" t="t" l="l"/>
            <a:pathLst>
              <a:path h="2713274" w="7315200">
                <a:moveTo>
                  <a:pt x="0" y="0"/>
                </a:moveTo>
                <a:lnTo>
                  <a:pt x="7315200" y="0"/>
                </a:lnTo>
                <a:lnTo>
                  <a:pt x="7315200" y="2713274"/>
                </a:lnTo>
                <a:lnTo>
                  <a:pt x="0" y="2713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2056" y="9065904"/>
            <a:ext cx="7315200" cy="2287663"/>
          </a:xfrm>
          <a:custGeom>
            <a:avLst/>
            <a:gdLst/>
            <a:ahLst/>
            <a:cxnLst/>
            <a:rect r="r" b="b" t="t" l="l"/>
            <a:pathLst>
              <a:path h="2287663" w="7315200">
                <a:moveTo>
                  <a:pt x="0" y="0"/>
                </a:moveTo>
                <a:lnTo>
                  <a:pt x="7315200" y="0"/>
                </a:lnTo>
                <a:lnTo>
                  <a:pt x="7315200" y="2287662"/>
                </a:lnTo>
                <a:lnTo>
                  <a:pt x="0" y="22876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792849" y="1345826"/>
            <a:ext cx="1470230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spc="-120">
                <a:solidFill>
                  <a:srgbClr val="A0ACFF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Propuesta -  Navega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2407" y="3544960"/>
            <a:ext cx="12900316" cy="4684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3"/>
              </a:lnSpc>
              <a:spcBef>
                <a:spcPct val="0"/>
              </a:spcBef>
            </a:pPr>
            <a:r>
              <a:rPr lang="en-US" sz="3738" spc="-89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ES LA INVITACIÓN EXPLÍCITA A DESCUBRIR EL QUERER DE DIOS EN LA </a:t>
            </a:r>
            <a:r>
              <a:rPr lang="en-US" sz="3738" spc="-89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propia vida. En esta etapa se utiliza diversos recursos que lleven al joven a comenzar un proceso personal de descubrimiento vocacional. Esta etapa incluye una intencionalidad de apelación a la libertad personal del joven la cual debe hacerse con claridad, valentía y respeto</a:t>
            </a:r>
          </a:p>
        </p:txBody>
      </p: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3306" y="1108103"/>
            <a:ext cx="10961388" cy="1634243"/>
          </a:xfrm>
          <a:custGeom>
            <a:avLst/>
            <a:gdLst/>
            <a:ahLst/>
            <a:cxnLst/>
            <a:rect r="r" b="b" t="t" l="l"/>
            <a:pathLst>
              <a:path h="1634243" w="10961388">
                <a:moveTo>
                  <a:pt x="0" y="0"/>
                </a:moveTo>
                <a:lnTo>
                  <a:pt x="10961388" y="0"/>
                </a:lnTo>
                <a:lnTo>
                  <a:pt x="10961388" y="1634243"/>
                </a:lnTo>
                <a:lnTo>
                  <a:pt x="0" y="163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4321424" y="3066196"/>
            <a:ext cx="3966576" cy="4949485"/>
            <a:chOff x="0" y="0"/>
            <a:chExt cx="5288769" cy="659931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1268883" y="1424215"/>
              <a:ext cx="4019886" cy="5175098"/>
            </a:xfrm>
            <a:custGeom>
              <a:avLst/>
              <a:gdLst/>
              <a:ahLst/>
              <a:cxnLst/>
              <a:rect r="r" b="b" t="t" l="l"/>
              <a:pathLst>
                <a:path h="5175098" w="4019886">
                  <a:moveTo>
                    <a:pt x="4019886" y="0"/>
                  </a:moveTo>
                  <a:lnTo>
                    <a:pt x="0" y="0"/>
                  </a:lnTo>
                  <a:lnTo>
                    <a:pt x="0" y="5175099"/>
                  </a:lnTo>
                  <a:lnTo>
                    <a:pt x="4019886" y="5175099"/>
                  </a:lnTo>
                  <a:lnTo>
                    <a:pt x="401988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762739">
              <a:off x="3408610" y="352205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272947">
              <a:off x="-282925" y="2090932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11603" y="8766638"/>
            <a:ext cx="7315200" cy="2713274"/>
          </a:xfrm>
          <a:custGeom>
            <a:avLst/>
            <a:gdLst/>
            <a:ahLst/>
            <a:cxnLst/>
            <a:rect r="r" b="b" t="t" l="l"/>
            <a:pathLst>
              <a:path h="2713274" w="7315200">
                <a:moveTo>
                  <a:pt x="0" y="0"/>
                </a:moveTo>
                <a:lnTo>
                  <a:pt x="7315200" y="0"/>
                </a:lnTo>
                <a:lnTo>
                  <a:pt x="7315200" y="2713274"/>
                </a:lnTo>
                <a:lnTo>
                  <a:pt x="0" y="2713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2056" y="9065904"/>
            <a:ext cx="7315200" cy="2287663"/>
          </a:xfrm>
          <a:custGeom>
            <a:avLst/>
            <a:gdLst/>
            <a:ahLst/>
            <a:cxnLst/>
            <a:rect r="r" b="b" t="t" l="l"/>
            <a:pathLst>
              <a:path h="2287663" w="7315200">
                <a:moveTo>
                  <a:pt x="0" y="0"/>
                </a:moveTo>
                <a:lnTo>
                  <a:pt x="7315200" y="0"/>
                </a:lnTo>
                <a:lnTo>
                  <a:pt x="7315200" y="2287662"/>
                </a:lnTo>
                <a:lnTo>
                  <a:pt x="0" y="22876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404117" y="3520222"/>
            <a:ext cx="11077250" cy="9678747"/>
          </a:xfrm>
          <a:custGeom>
            <a:avLst/>
            <a:gdLst/>
            <a:ahLst/>
            <a:cxnLst/>
            <a:rect r="r" b="b" t="t" l="l"/>
            <a:pathLst>
              <a:path h="9678747" w="11077250">
                <a:moveTo>
                  <a:pt x="0" y="0"/>
                </a:moveTo>
                <a:lnTo>
                  <a:pt x="11077249" y="0"/>
                </a:lnTo>
                <a:lnTo>
                  <a:pt x="11077249" y="9678747"/>
                </a:lnTo>
                <a:lnTo>
                  <a:pt x="0" y="96787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8749885">
            <a:off x="6839148" y="4770550"/>
            <a:ext cx="1203732" cy="1540777"/>
          </a:xfrm>
          <a:custGeom>
            <a:avLst/>
            <a:gdLst/>
            <a:ahLst/>
            <a:cxnLst/>
            <a:rect r="r" b="b" t="t" l="l"/>
            <a:pathLst>
              <a:path h="1540777" w="1203732">
                <a:moveTo>
                  <a:pt x="1203732" y="0"/>
                </a:moveTo>
                <a:lnTo>
                  <a:pt x="0" y="0"/>
                </a:lnTo>
                <a:lnTo>
                  <a:pt x="0" y="1540777"/>
                </a:lnTo>
                <a:lnTo>
                  <a:pt x="1203732" y="1540777"/>
                </a:lnTo>
                <a:lnTo>
                  <a:pt x="120373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57370" y="3840591"/>
            <a:ext cx="5915946" cy="330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spc="-63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Acompañar el proceso maduración vocacional del joven como </a:t>
            </a:r>
            <a:r>
              <a:rPr lang="en-US" sz="2634" spc="-63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proyecto de vida desde el discipulado de Jesús, facilitando un proceso de decisión fruto del discernimiento, que fortalezca su compromiso dentro de la CEP y de la Iglesia.</a:t>
            </a:r>
          </a:p>
        </p:txBody>
      </p:sp>
      <p:sp>
        <p:nvSpPr>
          <p:cNvPr name="Freeform 15" id="15"/>
          <p:cNvSpPr/>
          <p:nvPr/>
        </p:nvSpPr>
        <p:spPr>
          <a:xfrm flipH="false" flipV="true" rot="0">
            <a:off x="8609790" y="4565502"/>
            <a:ext cx="5652151" cy="2875532"/>
          </a:xfrm>
          <a:custGeom>
            <a:avLst/>
            <a:gdLst/>
            <a:ahLst/>
            <a:cxnLst/>
            <a:rect r="r" b="b" t="t" l="l"/>
            <a:pathLst>
              <a:path h="2875532" w="5652151">
                <a:moveTo>
                  <a:pt x="0" y="2875532"/>
                </a:moveTo>
                <a:lnTo>
                  <a:pt x="5652150" y="2875532"/>
                </a:lnTo>
                <a:lnTo>
                  <a:pt x="5652150" y="0"/>
                </a:lnTo>
                <a:lnTo>
                  <a:pt x="0" y="0"/>
                </a:lnTo>
                <a:lnTo>
                  <a:pt x="0" y="2875532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398252">
            <a:off x="8926257" y="5313662"/>
            <a:ext cx="5032428" cy="2132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 spc="-70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Discernir los signos de Dios en la realidad circundante que dan sentido a su vida.</a:t>
            </a:r>
          </a:p>
          <a:p>
            <a:pPr algn="ctr">
              <a:lnSpc>
                <a:spcPts val="4136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792849" y="1345826"/>
            <a:ext cx="1470230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spc="-120">
                <a:solidFill>
                  <a:srgbClr val="A0ACFF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Propuesta -  Navega</a:t>
            </a:r>
          </a:p>
        </p:txBody>
      </p:sp>
    </p:spTree>
  </p:cSld>
  <p:clrMapOvr>
    <a:masterClrMapping/>
  </p:clrMapOvr>
  <p:transition spd="slow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11825" y="748827"/>
            <a:ext cx="12460082" cy="1857685"/>
          </a:xfrm>
          <a:custGeom>
            <a:avLst/>
            <a:gdLst/>
            <a:ahLst/>
            <a:cxnLst/>
            <a:rect r="r" b="b" t="t" l="l"/>
            <a:pathLst>
              <a:path h="1857685" w="12460082">
                <a:moveTo>
                  <a:pt x="0" y="0"/>
                </a:moveTo>
                <a:lnTo>
                  <a:pt x="12460082" y="0"/>
                </a:lnTo>
                <a:lnTo>
                  <a:pt x="12460082" y="1857685"/>
                </a:lnTo>
                <a:lnTo>
                  <a:pt x="0" y="1857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3215230">
            <a:off x="-1000356" y="3116646"/>
            <a:ext cx="3291840" cy="2996207"/>
          </a:xfrm>
          <a:custGeom>
            <a:avLst/>
            <a:gdLst/>
            <a:ahLst/>
            <a:cxnLst/>
            <a:rect r="r" b="b" t="t" l="l"/>
            <a:pathLst>
              <a:path h="2996207" w="3291840">
                <a:moveTo>
                  <a:pt x="0" y="0"/>
                </a:moveTo>
                <a:lnTo>
                  <a:pt x="3291840" y="0"/>
                </a:lnTo>
                <a:lnTo>
                  <a:pt x="3291840" y="2996206"/>
                </a:lnTo>
                <a:lnTo>
                  <a:pt x="0" y="2996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37333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14172" y="2867561"/>
            <a:ext cx="2758921" cy="3073354"/>
          </a:xfrm>
          <a:custGeom>
            <a:avLst/>
            <a:gdLst/>
            <a:ahLst/>
            <a:cxnLst/>
            <a:rect r="r" b="b" t="t" l="l"/>
            <a:pathLst>
              <a:path h="3073354" w="2758921">
                <a:moveTo>
                  <a:pt x="0" y="0"/>
                </a:moveTo>
                <a:lnTo>
                  <a:pt x="2758920" y="0"/>
                </a:lnTo>
                <a:lnTo>
                  <a:pt x="2758920" y="3073354"/>
                </a:lnTo>
                <a:lnTo>
                  <a:pt x="0" y="307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526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89712" y="2816549"/>
            <a:ext cx="2758921" cy="3073354"/>
          </a:xfrm>
          <a:custGeom>
            <a:avLst/>
            <a:gdLst/>
            <a:ahLst/>
            <a:cxnLst/>
            <a:rect r="r" b="b" t="t" l="l"/>
            <a:pathLst>
              <a:path h="3073354" w="2758921">
                <a:moveTo>
                  <a:pt x="0" y="0"/>
                </a:moveTo>
                <a:lnTo>
                  <a:pt x="2758921" y="0"/>
                </a:lnTo>
                <a:lnTo>
                  <a:pt x="2758921" y="3073354"/>
                </a:lnTo>
                <a:lnTo>
                  <a:pt x="0" y="307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526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19155" y="3027449"/>
            <a:ext cx="2376599" cy="2372169"/>
            <a:chOff x="0" y="0"/>
            <a:chExt cx="3168799" cy="316289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9"/>
            <a:srcRect l="11105" t="0" r="17386" b="0"/>
            <a:stretch>
              <a:fillRect/>
            </a:stretch>
          </p:blipFill>
          <p:spPr>
            <a:xfrm flipH="false" flipV="false">
              <a:off x="0" y="0"/>
              <a:ext cx="3168799" cy="3162892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0113776" y="3006400"/>
            <a:ext cx="2360284" cy="2342205"/>
            <a:chOff x="0" y="0"/>
            <a:chExt cx="3147045" cy="3122941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10"/>
            <a:srcRect l="21657" t="0" r="21657" b="0"/>
            <a:stretch>
              <a:fillRect/>
            </a:stretch>
          </p:blipFill>
          <p:spPr>
            <a:xfrm flipH="false" flipV="false">
              <a:off x="0" y="0"/>
              <a:ext cx="3147045" cy="3122941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0">
            <a:off x="5806695" y="7213646"/>
            <a:ext cx="2758921" cy="3073354"/>
          </a:xfrm>
          <a:custGeom>
            <a:avLst/>
            <a:gdLst/>
            <a:ahLst/>
            <a:cxnLst/>
            <a:rect r="r" b="b" t="t" l="l"/>
            <a:pathLst>
              <a:path h="3073354" w="2758921">
                <a:moveTo>
                  <a:pt x="0" y="0"/>
                </a:moveTo>
                <a:lnTo>
                  <a:pt x="2758921" y="0"/>
                </a:lnTo>
                <a:lnTo>
                  <a:pt x="2758921" y="3073354"/>
                </a:lnTo>
                <a:lnTo>
                  <a:pt x="0" y="307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526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743108" y="5399618"/>
            <a:ext cx="2544892" cy="3057541"/>
          </a:xfrm>
          <a:custGeom>
            <a:avLst/>
            <a:gdLst/>
            <a:ahLst/>
            <a:cxnLst/>
            <a:rect r="r" b="b" t="t" l="l"/>
            <a:pathLst>
              <a:path h="3057541" w="2544892">
                <a:moveTo>
                  <a:pt x="0" y="0"/>
                </a:moveTo>
                <a:lnTo>
                  <a:pt x="2544892" y="0"/>
                </a:lnTo>
                <a:lnTo>
                  <a:pt x="2544892" y="3057541"/>
                </a:lnTo>
                <a:lnTo>
                  <a:pt x="0" y="3057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9350" t="0" r="0" b="-34578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293368" y="7213646"/>
            <a:ext cx="2758921" cy="3073354"/>
          </a:xfrm>
          <a:custGeom>
            <a:avLst/>
            <a:gdLst/>
            <a:ahLst/>
            <a:cxnLst/>
            <a:rect r="r" b="b" t="t" l="l"/>
            <a:pathLst>
              <a:path h="3073354" w="2758921">
                <a:moveTo>
                  <a:pt x="0" y="0"/>
                </a:moveTo>
                <a:lnTo>
                  <a:pt x="2758921" y="0"/>
                </a:lnTo>
                <a:lnTo>
                  <a:pt x="2758921" y="3073354"/>
                </a:lnTo>
                <a:lnTo>
                  <a:pt x="0" y="307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526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5922283" y="7374701"/>
            <a:ext cx="2357635" cy="2371001"/>
            <a:chOff x="0" y="0"/>
            <a:chExt cx="3143513" cy="316133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11"/>
            <a:srcRect l="281" t="0" r="281" b="0"/>
            <a:stretch>
              <a:fillRect/>
            </a:stretch>
          </p:blipFill>
          <p:spPr>
            <a:xfrm flipH="false" flipV="false">
              <a:off x="0" y="0"/>
              <a:ext cx="3143513" cy="31613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4408956" y="7374701"/>
            <a:ext cx="2357635" cy="2371001"/>
            <a:chOff x="0" y="0"/>
            <a:chExt cx="3143513" cy="31613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12"/>
            <a:srcRect l="21971" t="0" r="21971" b="0"/>
            <a:stretch>
              <a:fillRect/>
            </a:stretch>
          </p:blipFill>
          <p:spPr>
            <a:xfrm flipH="false" flipV="false">
              <a:off x="0" y="0"/>
              <a:ext cx="3143513" cy="3161335"/>
            </a:xfrm>
            <a:prstGeom prst="rect">
              <a:avLst/>
            </a:prstGeom>
          </p:spPr>
        </p:pic>
      </p:grpSp>
      <p:sp>
        <p:nvSpPr>
          <p:cNvPr name="Freeform 18" id="18"/>
          <p:cNvSpPr/>
          <p:nvPr/>
        </p:nvSpPr>
        <p:spPr>
          <a:xfrm flipH="false" flipV="false" rot="10518415">
            <a:off x="15611969" y="310050"/>
            <a:ext cx="2052038" cy="2637874"/>
          </a:xfrm>
          <a:custGeom>
            <a:avLst/>
            <a:gdLst/>
            <a:ahLst/>
            <a:cxnLst/>
            <a:rect r="r" b="b" t="t" l="l"/>
            <a:pathLst>
              <a:path h="2637874" w="2052038">
                <a:moveTo>
                  <a:pt x="0" y="0"/>
                </a:moveTo>
                <a:lnTo>
                  <a:pt x="2052038" y="0"/>
                </a:lnTo>
                <a:lnTo>
                  <a:pt x="2052038" y="2637874"/>
                </a:lnTo>
                <a:lnTo>
                  <a:pt x="0" y="26378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30921" y="739832"/>
            <a:ext cx="1346407" cy="1733330"/>
          </a:xfrm>
          <a:custGeom>
            <a:avLst/>
            <a:gdLst/>
            <a:ahLst/>
            <a:cxnLst/>
            <a:rect r="r" b="b" t="t" l="l"/>
            <a:pathLst>
              <a:path h="1733330" w="1346407">
                <a:moveTo>
                  <a:pt x="0" y="0"/>
                </a:moveTo>
                <a:lnTo>
                  <a:pt x="1346407" y="0"/>
                </a:lnTo>
                <a:lnTo>
                  <a:pt x="1346407" y="1733330"/>
                </a:lnTo>
                <a:lnTo>
                  <a:pt x="0" y="17333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3624097">
            <a:off x="1666959" y="635140"/>
            <a:ext cx="576966" cy="366374"/>
          </a:xfrm>
          <a:custGeom>
            <a:avLst/>
            <a:gdLst/>
            <a:ahLst/>
            <a:cxnLst/>
            <a:rect r="r" b="b" t="t" l="l"/>
            <a:pathLst>
              <a:path h="366374" w="576966">
                <a:moveTo>
                  <a:pt x="0" y="0"/>
                </a:moveTo>
                <a:lnTo>
                  <a:pt x="576966" y="0"/>
                </a:lnTo>
                <a:lnTo>
                  <a:pt x="576966" y="366374"/>
                </a:lnTo>
                <a:lnTo>
                  <a:pt x="0" y="366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-3010114">
            <a:off x="1785143" y="1591555"/>
            <a:ext cx="576966" cy="366374"/>
          </a:xfrm>
          <a:custGeom>
            <a:avLst/>
            <a:gdLst/>
            <a:ahLst/>
            <a:cxnLst/>
            <a:rect r="r" b="b" t="t" l="l"/>
            <a:pathLst>
              <a:path h="366374" w="576966">
                <a:moveTo>
                  <a:pt x="0" y="366374"/>
                </a:moveTo>
                <a:lnTo>
                  <a:pt x="576966" y="366374"/>
                </a:lnTo>
                <a:lnTo>
                  <a:pt x="576966" y="0"/>
                </a:lnTo>
                <a:lnTo>
                  <a:pt x="0" y="0"/>
                </a:lnTo>
                <a:lnTo>
                  <a:pt x="0" y="36637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750120" y="9024114"/>
            <a:ext cx="1018360" cy="898703"/>
          </a:xfrm>
          <a:custGeom>
            <a:avLst/>
            <a:gdLst/>
            <a:ahLst/>
            <a:cxnLst/>
            <a:rect r="r" b="b" t="t" l="l"/>
            <a:pathLst>
              <a:path h="898703" w="1018360">
                <a:moveTo>
                  <a:pt x="0" y="0"/>
                </a:moveTo>
                <a:lnTo>
                  <a:pt x="1018360" y="0"/>
                </a:lnTo>
                <a:lnTo>
                  <a:pt x="1018360" y="898703"/>
                </a:lnTo>
                <a:lnTo>
                  <a:pt x="0" y="89870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9041866" y="6166128"/>
            <a:ext cx="3856661" cy="58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44"/>
              </a:lnSpc>
              <a:spcBef>
                <a:spcPct val="0"/>
              </a:spcBef>
            </a:pPr>
            <a:r>
              <a:rPr lang="en-US" sz="303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PERTENENCIA ECLESIAL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538150" y="893426"/>
            <a:ext cx="11274647" cy="157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 spc="-199">
                <a:solidFill>
                  <a:srgbClr val="FFFD47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A TENER EN CUENTA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0921" y="6406834"/>
            <a:ext cx="4732849" cy="3679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 realista frente </a:t>
            </a: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al contexto social, político y cultural.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Discierne frente a las opciones de vida.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Pone al servicio de los demás y la sociedad sus habilidades.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Se inserta en el mundo laboral.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 referente para otros jóvenes.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Se responsabiliza de las acciones que asume en su vida.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Demuestra autonomía personal en el trabajo de equipo.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Se formula un PPV consistente.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24124" y="5893290"/>
            <a:ext cx="4349919" cy="58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03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IDENTIDAD HUMANA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850888" y="2556607"/>
            <a:ext cx="4293112" cy="58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44"/>
              </a:lnSpc>
              <a:spcBef>
                <a:spcPct val="0"/>
              </a:spcBef>
            </a:pPr>
            <a:r>
              <a:rPr lang="en-US" sz="303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ENCUENTRO CON CRISTO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722085" y="2556607"/>
            <a:ext cx="4654067" cy="58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44"/>
              </a:lnSpc>
              <a:spcBef>
                <a:spcPct val="0"/>
              </a:spcBef>
            </a:pPr>
            <a:r>
              <a:rPr lang="en-US" sz="303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COMP. CON EL REINO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375423" y="3189728"/>
            <a:ext cx="5498509" cy="269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6438" indent="-183219" lvl="1">
              <a:lnSpc>
                <a:spcPts val="2376"/>
              </a:lnSpc>
              <a:buFont typeface="Arial"/>
              <a:buChar char="•"/>
            </a:pPr>
            <a:r>
              <a:rPr lang="en-US" sz="1697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Da testimonio de </a:t>
            </a:r>
            <a:r>
              <a:rPr lang="en-US" sz="1697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fe, de su relación con Dios.</a:t>
            </a:r>
          </a:p>
          <a:p>
            <a:pPr algn="l" marL="366438" indent="-183219" lvl="1">
              <a:lnSpc>
                <a:spcPts val="2376"/>
              </a:lnSpc>
              <a:buFont typeface="Arial"/>
              <a:buChar char="•"/>
            </a:pPr>
            <a:r>
              <a:rPr lang="en-US" sz="1697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Vivencia las enseñanzas de Jesús en su vida.</a:t>
            </a:r>
          </a:p>
          <a:p>
            <a:pPr algn="l" marL="366438" indent="-183219" lvl="1">
              <a:lnSpc>
                <a:spcPts val="2376"/>
              </a:lnSpc>
              <a:buFont typeface="Arial"/>
              <a:buChar char="•"/>
            </a:pPr>
            <a:r>
              <a:rPr lang="en-US" sz="1697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Valora los momentos de encuentro con Jesús en la oración.</a:t>
            </a:r>
          </a:p>
          <a:p>
            <a:pPr algn="l" marL="366438" indent="-183219" lvl="1">
              <a:lnSpc>
                <a:spcPts val="2376"/>
              </a:lnSpc>
              <a:buFont typeface="Arial"/>
              <a:buChar char="•"/>
            </a:pPr>
            <a:r>
              <a:rPr lang="en-US" sz="1697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Consolida un proyecto de vida en relación con Dios.</a:t>
            </a:r>
          </a:p>
          <a:p>
            <a:pPr algn="l" marL="366438" indent="-183219" lvl="1">
              <a:lnSpc>
                <a:spcPts val="2376"/>
              </a:lnSpc>
              <a:buFont typeface="Arial"/>
              <a:buChar char="•"/>
            </a:pPr>
            <a:r>
              <a:rPr lang="en-US" sz="1697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Alimenta su fe orando y participando en la vida sacramental.</a:t>
            </a:r>
          </a:p>
          <a:p>
            <a:pPr algn="l" marL="366438" indent="-183219" lvl="1">
              <a:lnSpc>
                <a:spcPts val="2376"/>
              </a:lnSpc>
              <a:buFont typeface="Arial"/>
              <a:buChar char="•"/>
            </a:pPr>
            <a:r>
              <a:rPr lang="en-US" sz="1697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Vivencia los valores cristianos en su vida diaria.</a:t>
            </a:r>
          </a:p>
          <a:p>
            <a:pPr algn="l" marL="366438" indent="-183219" lvl="1">
              <a:lnSpc>
                <a:spcPts val="2376"/>
              </a:lnSpc>
              <a:buFont typeface="Arial"/>
              <a:buChar char="•"/>
            </a:pPr>
            <a:r>
              <a:rPr lang="en-US" sz="1697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Expresa su fidelidad y conversión constante.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457123" y="6752394"/>
            <a:ext cx="5836245" cy="3488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Consolida su </a:t>
            </a: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pertenencia en los grupos salesianos.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Alimenta su fe orando y participando con más frecuencia en la vida eclesial desde el estilo salesiano.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Valora el acompañamiento espiritual para su vida cristiana.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 protagonista en la misión de la Iglesia.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Acompaña a otros en su crecimiento de pertenencia eclesial.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Demuestra con actitudes su espiritualidad mariana.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 responsable de su formación cristiana.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722085" y="3136826"/>
            <a:ext cx="5252044" cy="317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Realiza su PPV </a:t>
            </a: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con una clara opción vocacional, concretizando su opción vocacional y de servicio como familia, en la consagración religiosa o el compromiso secular.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Pone en práctica los valores del Reino.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Se compromete en proyectos sociales y eclesiales.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Se solidariza con los más necesitados.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Participa en propuestas de voluntariado viables.</a:t>
            </a:r>
          </a:p>
        </p:txBody>
      </p: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3306" y="1108103"/>
            <a:ext cx="10961388" cy="1634243"/>
          </a:xfrm>
          <a:custGeom>
            <a:avLst/>
            <a:gdLst/>
            <a:ahLst/>
            <a:cxnLst/>
            <a:rect r="r" b="b" t="t" l="l"/>
            <a:pathLst>
              <a:path h="1634243" w="10961388">
                <a:moveTo>
                  <a:pt x="0" y="0"/>
                </a:moveTo>
                <a:lnTo>
                  <a:pt x="10961388" y="0"/>
                </a:lnTo>
                <a:lnTo>
                  <a:pt x="10961388" y="1634243"/>
                </a:lnTo>
                <a:lnTo>
                  <a:pt x="0" y="163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6703" y="3537796"/>
            <a:ext cx="16717540" cy="3824137"/>
          </a:xfrm>
          <a:custGeom>
            <a:avLst/>
            <a:gdLst/>
            <a:ahLst/>
            <a:cxnLst/>
            <a:rect r="r" b="b" t="t" l="l"/>
            <a:pathLst>
              <a:path h="3824137" w="16717540">
                <a:moveTo>
                  <a:pt x="0" y="0"/>
                </a:moveTo>
                <a:lnTo>
                  <a:pt x="16717540" y="0"/>
                </a:lnTo>
                <a:lnTo>
                  <a:pt x="16717540" y="3824137"/>
                </a:lnTo>
                <a:lnTo>
                  <a:pt x="0" y="38241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38150" y="893426"/>
            <a:ext cx="11274647" cy="157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 spc="-199">
                <a:solidFill>
                  <a:srgbClr val="FFFD47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EXP. SUGERIDAS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87737" y="851759"/>
            <a:ext cx="12681027" cy="1890626"/>
          </a:xfrm>
          <a:custGeom>
            <a:avLst/>
            <a:gdLst/>
            <a:ahLst/>
            <a:cxnLst/>
            <a:rect r="r" b="b" t="t" l="l"/>
            <a:pathLst>
              <a:path h="1890626" w="12681027">
                <a:moveTo>
                  <a:pt x="0" y="0"/>
                </a:moveTo>
                <a:lnTo>
                  <a:pt x="12681027" y="0"/>
                </a:lnTo>
                <a:lnTo>
                  <a:pt x="12681027" y="1890626"/>
                </a:lnTo>
                <a:lnTo>
                  <a:pt x="0" y="1890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3585476" y="3279769"/>
            <a:ext cx="3966576" cy="4949485"/>
            <a:chOff x="0" y="0"/>
            <a:chExt cx="5288769" cy="659931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1268883" y="1424215"/>
              <a:ext cx="4019886" cy="5175098"/>
            </a:xfrm>
            <a:custGeom>
              <a:avLst/>
              <a:gdLst/>
              <a:ahLst/>
              <a:cxnLst/>
              <a:rect r="r" b="b" t="t" l="l"/>
              <a:pathLst>
                <a:path h="5175098" w="4019886">
                  <a:moveTo>
                    <a:pt x="4019886" y="0"/>
                  </a:moveTo>
                  <a:lnTo>
                    <a:pt x="0" y="0"/>
                  </a:lnTo>
                  <a:lnTo>
                    <a:pt x="0" y="5175099"/>
                  </a:lnTo>
                  <a:lnTo>
                    <a:pt x="4019886" y="5175099"/>
                  </a:lnTo>
                  <a:lnTo>
                    <a:pt x="401988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762739">
              <a:off x="3408610" y="352205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272947">
              <a:off x="-282925" y="2090932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11603" y="8766638"/>
            <a:ext cx="7315200" cy="2713274"/>
          </a:xfrm>
          <a:custGeom>
            <a:avLst/>
            <a:gdLst/>
            <a:ahLst/>
            <a:cxnLst/>
            <a:rect r="r" b="b" t="t" l="l"/>
            <a:pathLst>
              <a:path h="2713274" w="7315200">
                <a:moveTo>
                  <a:pt x="0" y="0"/>
                </a:moveTo>
                <a:lnTo>
                  <a:pt x="7315200" y="0"/>
                </a:lnTo>
                <a:lnTo>
                  <a:pt x="7315200" y="2713274"/>
                </a:lnTo>
                <a:lnTo>
                  <a:pt x="0" y="2713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2056" y="9065904"/>
            <a:ext cx="7315200" cy="2287663"/>
          </a:xfrm>
          <a:custGeom>
            <a:avLst/>
            <a:gdLst/>
            <a:ahLst/>
            <a:cxnLst/>
            <a:rect r="r" b="b" t="t" l="l"/>
            <a:pathLst>
              <a:path h="2287663" w="7315200">
                <a:moveTo>
                  <a:pt x="0" y="0"/>
                </a:moveTo>
                <a:lnTo>
                  <a:pt x="7315200" y="0"/>
                </a:lnTo>
                <a:lnTo>
                  <a:pt x="7315200" y="2287662"/>
                </a:lnTo>
                <a:lnTo>
                  <a:pt x="0" y="22876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792849" y="1345826"/>
            <a:ext cx="1470230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spc="-120">
                <a:solidFill>
                  <a:srgbClr val="A0ACFF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Discernimiento -  Decídete/Celebra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0957" y="3010458"/>
            <a:ext cx="13193069" cy="5693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2"/>
              </a:lnSpc>
            </a:pPr>
            <a:r>
              <a:rPr lang="en-US" sz="3537" spc="-84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ES LA PARTE DEL ITINERARIO DE LA CLARIFICACIÓN VOCACIONAL A TRAVÉS </a:t>
            </a:r>
            <a:r>
              <a:rPr lang="en-US" sz="3537" spc="-84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del discernimiento por el cual se le ayuda al joven a tomar una decisión sobre su vocación. Es necesario recordar que hablar de discernimiento en la animación vocacional es ayudar al joven a elegir.</a:t>
            </a:r>
          </a:p>
          <a:p>
            <a:pPr algn="ctr">
              <a:lnSpc>
                <a:spcPts val="4952"/>
              </a:lnSpc>
              <a:spcBef>
                <a:spcPct val="0"/>
              </a:spcBef>
            </a:pPr>
            <a:r>
              <a:rPr lang="en-US" sz="3537" spc="-84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Los elementos que comprende un proceso de discernimiento son: la oración, el conocimiento de la propuesta de vida, la reflexión, la decisión, la acción y el acompañamiento espiritual de todo este camino</a:t>
            </a:r>
          </a:p>
        </p:txBody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93595" y="471624"/>
            <a:ext cx="12897394" cy="1922884"/>
          </a:xfrm>
          <a:custGeom>
            <a:avLst/>
            <a:gdLst/>
            <a:ahLst/>
            <a:cxnLst/>
            <a:rect r="r" b="b" t="t" l="l"/>
            <a:pathLst>
              <a:path h="1922884" w="12897394">
                <a:moveTo>
                  <a:pt x="0" y="0"/>
                </a:moveTo>
                <a:lnTo>
                  <a:pt x="12897394" y="0"/>
                </a:lnTo>
                <a:lnTo>
                  <a:pt x="12897394" y="1922884"/>
                </a:lnTo>
                <a:lnTo>
                  <a:pt x="0" y="192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4321424" y="3066196"/>
            <a:ext cx="3966576" cy="4949485"/>
            <a:chOff x="0" y="0"/>
            <a:chExt cx="5288769" cy="659931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1268883" y="1424215"/>
              <a:ext cx="4019886" cy="5175098"/>
            </a:xfrm>
            <a:custGeom>
              <a:avLst/>
              <a:gdLst/>
              <a:ahLst/>
              <a:cxnLst/>
              <a:rect r="r" b="b" t="t" l="l"/>
              <a:pathLst>
                <a:path h="5175098" w="4019886">
                  <a:moveTo>
                    <a:pt x="4019886" y="0"/>
                  </a:moveTo>
                  <a:lnTo>
                    <a:pt x="0" y="0"/>
                  </a:lnTo>
                  <a:lnTo>
                    <a:pt x="0" y="5175099"/>
                  </a:lnTo>
                  <a:lnTo>
                    <a:pt x="4019886" y="5175099"/>
                  </a:lnTo>
                  <a:lnTo>
                    <a:pt x="401988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762739">
              <a:off x="3408610" y="352205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272947">
              <a:off x="-282925" y="2090932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11603" y="8766638"/>
            <a:ext cx="7315200" cy="2713274"/>
          </a:xfrm>
          <a:custGeom>
            <a:avLst/>
            <a:gdLst/>
            <a:ahLst/>
            <a:cxnLst/>
            <a:rect r="r" b="b" t="t" l="l"/>
            <a:pathLst>
              <a:path h="2713274" w="7315200">
                <a:moveTo>
                  <a:pt x="0" y="0"/>
                </a:moveTo>
                <a:lnTo>
                  <a:pt x="7315200" y="0"/>
                </a:lnTo>
                <a:lnTo>
                  <a:pt x="7315200" y="2713274"/>
                </a:lnTo>
                <a:lnTo>
                  <a:pt x="0" y="2713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2056" y="9065904"/>
            <a:ext cx="7315200" cy="2287663"/>
          </a:xfrm>
          <a:custGeom>
            <a:avLst/>
            <a:gdLst/>
            <a:ahLst/>
            <a:cxnLst/>
            <a:rect r="r" b="b" t="t" l="l"/>
            <a:pathLst>
              <a:path h="2287663" w="7315200">
                <a:moveTo>
                  <a:pt x="0" y="0"/>
                </a:moveTo>
                <a:lnTo>
                  <a:pt x="7315200" y="0"/>
                </a:lnTo>
                <a:lnTo>
                  <a:pt x="7315200" y="2287662"/>
                </a:lnTo>
                <a:lnTo>
                  <a:pt x="0" y="22876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404117" y="3520222"/>
            <a:ext cx="11077250" cy="9678747"/>
          </a:xfrm>
          <a:custGeom>
            <a:avLst/>
            <a:gdLst/>
            <a:ahLst/>
            <a:cxnLst/>
            <a:rect r="r" b="b" t="t" l="l"/>
            <a:pathLst>
              <a:path h="9678747" w="11077250">
                <a:moveTo>
                  <a:pt x="0" y="0"/>
                </a:moveTo>
                <a:lnTo>
                  <a:pt x="11077249" y="0"/>
                </a:lnTo>
                <a:lnTo>
                  <a:pt x="11077249" y="9678747"/>
                </a:lnTo>
                <a:lnTo>
                  <a:pt x="0" y="96787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881055">
            <a:off x="7119659" y="3799503"/>
            <a:ext cx="1203732" cy="1540777"/>
          </a:xfrm>
          <a:custGeom>
            <a:avLst/>
            <a:gdLst/>
            <a:ahLst/>
            <a:cxnLst/>
            <a:rect r="r" b="b" t="t" l="l"/>
            <a:pathLst>
              <a:path h="1540777" w="1203732">
                <a:moveTo>
                  <a:pt x="0" y="0"/>
                </a:moveTo>
                <a:lnTo>
                  <a:pt x="1203732" y="0"/>
                </a:lnTo>
                <a:lnTo>
                  <a:pt x="1203732" y="1540777"/>
                </a:lnTo>
                <a:lnTo>
                  <a:pt x="0" y="15407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8749885">
            <a:off x="7135501" y="5621705"/>
            <a:ext cx="1203732" cy="1540777"/>
          </a:xfrm>
          <a:custGeom>
            <a:avLst/>
            <a:gdLst/>
            <a:ahLst/>
            <a:cxnLst/>
            <a:rect r="r" b="b" t="t" l="l"/>
            <a:pathLst>
              <a:path h="1540777" w="1203732">
                <a:moveTo>
                  <a:pt x="1203732" y="0"/>
                </a:moveTo>
                <a:lnTo>
                  <a:pt x="0" y="0"/>
                </a:lnTo>
                <a:lnTo>
                  <a:pt x="0" y="1540777"/>
                </a:lnTo>
                <a:lnTo>
                  <a:pt x="1203732" y="1540777"/>
                </a:lnTo>
                <a:lnTo>
                  <a:pt x="120373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150683" y="3066196"/>
            <a:ext cx="4620071" cy="2350461"/>
          </a:xfrm>
          <a:custGeom>
            <a:avLst/>
            <a:gdLst/>
            <a:ahLst/>
            <a:cxnLst/>
            <a:rect r="r" b="b" t="t" l="l"/>
            <a:pathLst>
              <a:path h="2350461" w="4620071">
                <a:moveTo>
                  <a:pt x="0" y="0"/>
                </a:moveTo>
                <a:lnTo>
                  <a:pt x="4620071" y="0"/>
                </a:lnTo>
                <a:lnTo>
                  <a:pt x="4620071" y="2350461"/>
                </a:lnTo>
                <a:lnTo>
                  <a:pt x="0" y="23504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05896" y="3703383"/>
            <a:ext cx="5915946" cy="3513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8"/>
              </a:lnSpc>
              <a:spcBef>
                <a:spcPct val="0"/>
              </a:spcBef>
            </a:pPr>
            <a:r>
              <a:rPr lang="en-US" sz="6434" spc="-154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Esta etapa se diversifica en dos: </a:t>
            </a:r>
          </a:p>
        </p:txBody>
      </p:sp>
      <p:sp>
        <p:nvSpPr>
          <p:cNvPr name="TextBox 17" id="17"/>
          <p:cNvSpPr txBox="true"/>
          <p:nvPr/>
        </p:nvSpPr>
        <p:spPr>
          <a:xfrm rot="-364504">
            <a:off x="9402722" y="3434182"/>
            <a:ext cx="4279448" cy="1341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6"/>
              </a:lnSpc>
            </a:pPr>
            <a:r>
              <a:rPr lang="en-US" sz="2461" spc="-59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Jóvenes con inquietud vocacional a la vida religiosa</a:t>
            </a:r>
          </a:p>
          <a:p>
            <a:pPr algn="ctr">
              <a:lnSpc>
                <a:spcPts val="3446"/>
              </a:lnSpc>
              <a:spcBef>
                <a:spcPct val="0"/>
              </a:spcBef>
            </a:pPr>
            <a:r>
              <a:rPr lang="en-US" sz="2461" spc="-59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salesiana: ASPIRANTADO</a:t>
            </a:r>
          </a:p>
        </p:txBody>
      </p:sp>
      <p:sp>
        <p:nvSpPr>
          <p:cNvPr name="Freeform 18" id="18"/>
          <p:cNvSpPr/>
          <p:nvPr/>
        </p:nvSpPr>
        <p:spPr>
          <a:xfrm flipH="false" flipV="true" rot="0">
            <a:off x="9144000" y="5708049"/>
            <a:ext cx="5652151" cy="2875532"/>
          </a:xfrm>
          <a:custGeom>
            <a:avLst/>
            <a:gdLst/>
            <a:ahLst/>
            <a:cxnLst/>
            <a:rect r="r" b="b" t="t" l="l"/>
            <a:pathLst>
              <a:path h="2875532" w="5652151">
                <a:moveTo>
                  <a:pt x="0" y="2875531"/>
                </a:moveTo>
                <a:lnTo>
                  <a:pt x="5652151" y="2875531"/>
                </a:lnTo>
                <a:lnTo>
                  <a:pt x="5652151" y="0"/>
                </a:lnTo>
                <a:lnTo>
                  <a:pt x="0" y="0"/>
                </a:lnTo>
                <a:lnTo>
                  <a:pt x="0" y="2875531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398252">
            <a:off x="9427642" y="6516080"/>
            <a:ext cx="5122506" cy="1777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6"/>
              </a:lnSpc>
              <a:spcBef>
                <a:spcPct val="0"/>
              </a:spcBef>
            </a:pPr>
            <a:r>
              <a:rPr lang="en-US" sz="2461" spc="-59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Jóvenes con inquietud vocacional a la vida laical </a:t>
            </a:r>
            <a:r>
              <a:rPr lang="en-US" sz="2461" spc="-59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(matrimonio, familia salesiana, etc.) COMUNIDAD DE APÓSTOLES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02410" y="905330"/>
            <a:ext cx="1470230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spc="-120">
                <a:solidFill>
                  <a:srgbClr val="A0ACFF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Discernimiento -  Decídete/Celebra</a:t>
            </a:r>
          </a:p>
        </p:txBody>
      </p:sp>
    </p:spTree>
  </p:cSld>
  <p:clrMapOvr>
    <a:masterClrMapping/>
  </p:clrMapOvr>
  <p:transition spd="slow">
    <p:push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3306" y="1108103"/>
            <a:ext cx="10961388" cy="1634243"/>
          </a:xfrm>
          <a:custGeom>
            <a:avLst/>
            <a:gdLst/>
            <a:ahLst/>
            <a:cxnLst/>
            <a:rect r="r" b="b" t="t" l="l"/>
            <a:pathLst>
              <a:path h="1634243" w="10961388">
                <a:moveTo>
                  <a:pt x="0" y="0"/>
                </a:moveTo>
                <a:lnTo>
                  <a:pt x="10961388" y="0"/>
                </a:lnTo>
                <a:lnTo>
                  <a:pt x="10961388" y="1634243"/>
                </a:lnTo>
                <a:lnTo>
                  <a:pt x="0" y="163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9516" y="3153333"/>
            <a:ext cx="17589610" cy="4463363"/>
          </a:xfrm>
          <a:custGeom>
            <a:avLst/>
            <a:gdLst/>
            <a:ahLst/>
            <a:cxnLst/>
            <a:rect r="r" b="b" t="t" l="l"/>
            <a:pathLst>
              <a:path h="4463363" w="17589610">
                <a:moveTo>
                  <a:pt x="0" y="0"/>
                </a:moveTo>
                <a:lnTo>
                  <a:pt x="17589610" y="0"/>
                </a:lnTo>
                <a:lnTo>
                  <a:pt x="17589610" y="4463364"/>
                </a:lnTo>
                <a:lnTo>
                  <a:pt x="0" y="4463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38150" y="893426"/>
            <a:ext cx="11274647" cy="157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 spc="-199">
                <a:solidFill>
                  <a:srgbClr val="FFFD47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EXP. SUGERIDAS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387041" y="8026272"/>
            <a:ext cx="17492086" cy="1705478"/>
          </a:xfrm>
          <a:custGeom>
            <a:avLst/>
            <a:gdLst/>
            <a:ahLst/>
            <a:cxnLst/>
            <a:rect r="r" b="b" t="t" l="l"/>
            <a:pathLst>
              <a:path h="1705478" w="17492086">
                <a:moveTo>
                  <a:pt x="0" y="0"/>
                </a:moveTo>
                <a:lnTo>
                  <a:pt x="17492085" y="0"/>
                </a:lnTo>
                <a:lnTo>
                  <a:pt x="17492085" y="1705478"/>
                </a:lnTo>
                <a:lnTo>
                  <a:pt x="0" y="1705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60796" y="7483815"/>
            <a:ext cx="6563581" cy="3985884"/>
          </a:xfrm>
          <a:custGeom>
            <a:avLst/>
            <a:gdLst/>
            <a:ahLst/>
            <a:cxnLst/>
            <a:rect r="r" b="b" t="t" l="l"/>
            <a:pathLst>
              <a:path h="3985884" w="6563581">
                <a:moveTo>
                  <a:pt x="0" y="0"/>
                </a:moveTo>
                <a:lnTo>
                  <a:pt x="6563581" y="0"/>
                </a:lnTo>
                <a:lnTo>
                  <a:pt x="6563581" y="3985883"/>
                </a:lnTo>
                <a:lnTo>
                  <a:pt x="0" y="3985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300934">
            <a:off x="15074929" y="632590"/>
            <a:ext cx="1041940" cy="1123385"/>
          </a:xfrm>
          <a:custGeom>
            <a:avLst/>
            <a:gdLst/>
            <a:ahLst/>
            <a:cxnLst/>
            <a:rect r="r" b="b" t="t" l="l"/>
            <a:pathLst>
              <a:path h="1123385" w="1041940">
                <a:moveTo>
                  <a:pt x="1041940" y="0"/>
                </a:moveTo>
                <a:lnTo>
                  <a:pt x="0" y="0"/>
                </a:lnTo>
                <a:lnTo>
                  <a:pt x="0" y="1123385"/>
                </a:lnTo>
                <a:lnTo>
                  <a:pt x="1041940" y="1123385"/>
                </a:lnTo>
                <a:lnTo>
                  <a:pt x="104194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300934">
            <a:off x="355063" y="302407"/>
            <a:ext cx="1347274" cy="1452586"/>
          </a:xfrm>
          <a:custGeom>
            <a:avLst/>
            <a:gdLst/>
            <a:ahLst/>
            <a:cxnLst/>
            <a:rect r="r" b="b" t="t" l="l"/>
            <a:pathLst>
              <a:path h="1452586" w="1347274">
                <a:moveTo>
                  <a:pt x="1347274" y="0"/>
                </a:moveTo>
                <a:lnTo>
                  <a:pt x="0" y="0"/>
                </a:lnTo>
                <a:lnTo>
                  <a:pt x="0" y="1452586"/>
                </a:lnTo>
                <a:lnTo>
                  <a:pt x="1347274" y="1452586"/>
                </a:lnTo>
                <a:lnTo>
                  <a:pt x="1347274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212199" y="2404459"/>
            <a:ext cx="10179956" cy="1517739"/>
          </a:xfrm>
          <a:custGeom>
            <a:avLst/>
            <a:gdLst/>
            <a:ahLst/>
            <a:cxnLst/>
            <a:rect r="r" b="b" t="t" l="l"/>
            <a:pathLst>
              <a:path h="1517739" w="10179956">
                <a:moveTo>
                  <a:pt x="0" y="0"/>
                </a:moveTo>
                <a:lnTo>
                  <a:pt x="10179956" y="0"/>
                </a:lnTo>
                <a:lnTo>
                  <a:pt x="10179956" y="1517739"/>
                </a:lnTo>
                <a:lnTo>
                  <a:pt x="0" y="1517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true" flipV="false" rot="300934">
            <a:off x="16484421" y="917957"/>
            <a:ext cx="1041940" cy="1123385"/>
          </a:xfrm>
          <a:custGeom>
            <a:avLst/>
            <a:gdLst/>
            <a:ahLst/>
            <a:cxnLst/>
            <a:rect r="r" b="b" t="t" l="l"/>
            <a:pathLst>
              <a:path h="1123385" w="1041940">
                <a:moveTo>
                  <a:pt x="1041940" y="0"/>
                </a:moveTo>
                <a:lnTo>
                  <a:pt x="0" y="0"/>
                </a:lnTo>
                <a:lnTo>
                  <a:pt x="0" y="1123385"/>
                </a:lnTo>
                <a:lnTo>
                  <a:pt x="1041940" y="1123385"/>
                </a:lnTo>
                <a:lnTo>
                  <a:pt x="104194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3193" y="8350044"/>
            <a:ext cx="1545648" cy="1364035"/>
          </a:xfrm>
          <a:custGeom>
            <a:avLst/>
            <a:gdLst/>
            <a:ahLst/>
            <a:cxnLst/>
            <a:rect r="r" b="b" t="t" l="l"/>
            <a:pathLst>
              <a:path h="1364035" w="1545648">
                <a:moveTo>
                  <a:pt x="0" y="0"/>
                </a:moveTo>
                <a:lnTo>
                  <a:pt x="1545648" y="0"/>
                </a:lnTo>
                <a:lnTo>
                  <a:pt x="1545648" y="1364034"/>
                </a:lnTo>
                <a:lnTo>
                  <a:pt x="0" y="13640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9111" y="1811106"/>
            <a:ext cx="5752917" cy="6408575"/>
          </a:xfrm>
          <a:custGeom>
            <a:avLst/>
            <a:gdLst/>
            <a:ahLst/>
            <a:cxnLst/>
            <a:rect r="r" b="b" t="t" l="l"/>
            <a:pathLst>
              <a:path h="6408575" w="5752917">
                <a:moveTo>
                  <a:pt x="0" y="0"/>
                </a:moveTo>
                <a:lnTo>
                  <a:pt x="5752917" y="0"/>
                </a:lnTo>
                <a:lnTo>
                  <a:pt x="5752917" y="6408575"/>
                </a:lnTo>
                <a:lnTo>
                  <a:pt x="0" y="6408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37526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852652" y="2206985"/>
            <a:ext cx="4841096" cy="4883980"/>
            <a:chOff x="0" y="0"/>
            <a:chExt cx="6454795" cy="6511973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13"/>
            <a:srcRect l="0" t="16392" r="0" b="16392"/>
            <a:stretch>
              <a:fillRect/>
            </a:stretch>
          </p:blipFill>
          <p:spPr>
            <a:xfrm flipH="false" flipV="false">
              <a:off x="0" y="0"/>
              <a:ext cx="6454795" cy="6511973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7725236" y="3969015"/>
            <a:ext cx="9534064" cy="3011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68"/>
              </a:lnSpc>
            </a:pPr>
            <a:r>
              <a:rPr lang="en-US" sz="419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El modo más concreto de integrar la Animación Vocacional en la vida del MJS es a través de... ¡LOS ITINERARIOS FORMATIVOS!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897636" y="2172785"/>
            <a:ext cx="8539673" cy="1454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040606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¿Cómo integrarla?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85102" y="1028700"/>
            <a:ext cx="8917797" cy="2188338"/>
          </a:xfrm>
          <a:custGeom>
            <a:avLst/>
            <a:gdLst/>
            <a:ahLst/>
            <a:cxnLst/>
            <a:rect r="r" b="b" t="t" l="l"/>
            <a:pathLst>
              <a:path h="2188338" w="8917797">
                <a:moveTo>
                  <a:pt x="0" y="0"/>
                </a:moveTo>
                <a:lnTo>
                  <a:pt x="8917796" y="0"/>
                </a:lnTo>
                <a:lnTo>
                  <a:pt x="8917796" y="2188338"/>
                </a:lnTo>
                <a:lnTo>
                  <a:pt x="0" y="218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26824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806473"/>
            <a:ext cx="16230600" cy="3454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29"/>
              </a:lnSpc>
            </a:pPr>
            <a:r>
              <a:rPr lang="en-US" sz="13477" spc="-808">
                <a:solidFill>
                  <a:srgbClr val="40E8F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ALGUNAS COSAS PARA ENTENDER JUNTOS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685102" y="7027074"/>
            <a:ext cx="8917797" cy="2263415"/>
          </a:xfrm>
          <a:custGeom>
            <a:avLst/>
            <a:gdLst/>
            <a:ahLst/>
            <a:cxnLst/>
            <a:rect r="r" b="b" t="t" l="l"/>
            <a:pathLst>
              <a:path h="2263415" w="8917797">
                <a:moveTo>
                  <a:pt x="0" y="0"/>
                </a:moveTo>
                <a:lnTo>
                  <a:pt x="8917796" y="0"/>
                </a:lnTo>
                <a:lnTo>
                  <a:pt x="8917796" y="2263415"/>
                </a:lnTo>
                <a:lnTo>
                  <a:pt x="0" y="2263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5603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52360" y="-152577"/>
            <a:ext cx="5686281" cy="4114800"/>
          </a:xfrm>
          <a:custGeom>
            <a:avLst/>
            <a:gdLst/>
            <a:ahLst/>
            <a:cxnLst/>
            <a:rect r="r" b="b" t="t" l="l"/>
            <a:pathLst>
              <a:path h="4114800" w="5686281">
                <a:moveTo>
                  <a:pt x="0" y="0"/>
                </a:moveTo>
                <a:lnTo>
                  <a:pt x="5686282" y="0"/>
                </a:lnTo>
                <a:lnTo>
                  <a:pt x="568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60796" y="7483815"/>
            <a:ext cx="6563581" cy="3985884"/>
          </a:xfrm>
          <a:custGeom>
            <a:avLst/>
            <a:gdLst/>
            <a:ahLst/>
            <a:cxnLst/>
            <a:rect r="r" b="b" t="t" l="l"/>
            <a:pathLst>
              <a:path h="3985884" w="6563581">
                <a:moveTo>
                  <a:pt x="0" y="0"/>
                </a:moveTo>
                <a:lnTo>
                  <a:pt x="6563581" y="0"/>
                </a:lnTo>
                <a:lnTo>
                  <a:pt x="6563581" y="3985883"/>
                </a:lnTo>
                <a:lnTo>
                  <a:pt x="0" y="3985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300934">
            <a:off x="14634395" y="302407"/>
            <a:ext cx="1347274" cy="1452586"/>
          </a:xfrm>
          <a:custGeom>
            <a:avLst/>
            <a:gdLst/>
            <a:ahLst/>
            <a:cxnLst/>
            <a:rect r="r" b="b" t="t" l="l"/>
            <a:pathLst>
              <a:path h="1452586" w="1347274">
                <a:moveTo>
                  <a:pt x="1347273" y="0"/>
                </a:moveTo>
                <a:lnTo>
                  <a:pt x="0" y="0"/>
                </a:lnTo>
                <a:lnTo>
                  <a:pt x="0" y="1452586"/>
                </a:lnTo>
                <a:lnTo>
                  <a:pt x="1347273" y="1452586"/>
                </a:lnTo>
                <a:lnTo>
                  <a:pt x="1347273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300934">
            <a:off x="14634395" y="2020584"/>
            <a:ext cx="1347274" cy="1452586"/>
          </a:xfrm>
          <a:custGeom>
            <a:avLst/>
            <a:gdLst/>
            <a:ahLst/>
            <a:cxnLst/>
            <a:rect r="r" b="b" t="t" l="l"/>
            <a:pathLst>
              <a:path h="1452586" w="1347274">
                <a:moveTo>
                  <a:pt x="1347273" y="0"/>
                </a:moveTo>
                <a:lnTo>
                  <a:pt x="0" y="0"/>
                </a:lnTo>
                <a:lnTo>
                  <a:pt x="0" y="1452586"/>
                </a:lnTo>
                <a:lnTo>
                  <a:pt x="1347273" y="1452586"/>
                </a:lnTo>
                <a:lnTo>
                  <a:pt x="1347273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300934">
            <a:off x="16103504" y="1084813"/>
            <a:ext cx="1347274" cy="1452586"/>
          </a:xfrm>
          <a:custGeom>
            <a:avLst/>
            <a:gdLst/>
            <a:ahLst/>
            <a:cxnLst/>
            <a:rect r="r" b="b" t="t" l="l"/>
            <a:pathLst>
              <a:path h="1452586" w="1347274">
                <a:moveTo>
                  <a:pt x="1347274" y="0"/>
                </a:moveTo>
                <a:lnTo>
                  <a:pt x="0" y="0"/>
                </a:lnTo>
                <a:lnTo>
                  <a:pt x="0" y="1452586"/>
                </a:lnTo>
                <a:lnTo>
                  <a:pt x="1347274" y="1452586"/>
                </a:lnTo>
                <a:lnTo>
                  <a:pt x="1347274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33193" y="8350044"/>
            <a:ext cx="1545648" cy="1364035"/>
          </a:xfrm>
          <a:custGeom>
            <a:avLst/>
            <a:gdLst/>
            <a:ahLst/>
            <a:cxnLst/>
            <a:rect r="r" b="b" t="t" l="l"/>
            <a:pathLst>
              <a:path h="1364035" w="1545648">
                <a:moveTo>
                  <a:pt x="0" y="0"/>
                </a:moveTo>
                <a:lnTo>
                  <a:pt x="1545648" y="0"/>
                </a:lnTo>
                <a:lnTo>
                  <a:pt x="1545648" y="1364034"/>
                </a:lnTo>
                <a:lnTo>
                  <a:pt x="0" y="1364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41354" y="1420213"/>
            <a:ext cx="9532409" cy="1421195"/>
          </a:xfrm>
          <a:custGeom>
            <a:avLst/>
            <a:gdLst/>
            <a:ahLst/>
            <a:cxnLst/>
            <a:rect r="r" b="b" t="t" l="l"/>
            <a:pathLst>
              <a:path h="1421195" w="9532409">
                <a:moveTo>
                  <a:pt x="0" y="0"/>
                </a:moveTo>
                <a:lnTo>
                  <a:pt x="9532409" y="0"/>
                </a:lnTo>
                <a:lnTo>
                  <a:pt x="9532409" y="1421196"/>
                </a:lnTo>
                <a:lnTo>
                  <a:pt x="0" y="1421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240938" y="2232198"/>
            <a:ext cx="5752917" cy="6408575"/>
          </a:xfrm>
          <a:custGeom>
            <a:avLst/>
            <a:gdLst/>
            <a:ahLst/>
            <a:cxnLst/>
            <a:rect r="r" b="b" t="t" l="l"/>
            <a:pathLst>
              <a:path h="6408575" w="5752917">
                <a:moveTo>
                  <a:pt x="0" y="0"/>
                </a:moveTo>
                <a:lnTo>
                  <a:pt x="5752917" y="0"/>
                </a:lnTo>
                <a:lnTo>
                  <a:pt x="5752917" y="6408575"/>
                </a:lnTo>
                <a:lnTo>
                  <a:pt x="0" y="640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37526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418204" y="2632858"/>
            <a:ext cx="4841096" cy="4883980"/>
            <a:chOff x="0" y="0"/>
            <a:chExt cx="6454795" cy="6511973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7"/>
            <a:srcRect l="25219" t="0" r="25219" b="0"/>
            <a:stretch>
              <a:fillRect/>
            </a:stretch>
          </p:blipFill>
          <p:spPr>
            <a:xfrm flipH="false" flipV="false">
              <a:off x="0" y="0"/>
              <a:ext cx="6454795" cy="6511973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true" flipV="false" rot="300934">
            <a:off x="17015810" y="7749601"/>
            <a:ext cx="1347274" cy="1452586"/>
          </a:xfrm>
          <a:custGeom>
            <a:avLst/>
            <a:gdLst/>
            <a:ahLst/>
            <a:cxnLst/>
            <a:rect r="r" b="b" t="t" l="l"/>
            <a:pathLst>
              <a:path h="1452586" w="1347274">
                <a:moveTo>
                  <a:pt x="1347274" y="0"/>
                </a:moveTo>
                <a:lnTo>
                  <a:pt x="0" y="0"/>
                </a:lnTo>
                <a:lnTo>
                  <a:pt x="0" y="1452586"/>
                </a:lnTo>
                <a:lnTo>
                  <a:pt x="1347274" y="1452586"/>
                </a:lnTo>
                <a:lnTo>
                  <a:pt x="1347274" y="0"/>
                </a:lnTo>
                <a:close/>
              </a:path>
            </a:pathLst>
          </a:custGeom>
          <a:blipFill>
            <a:blip r:embed="rId8">
              <a:alphaModFix amt="9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840338">
            <a:off x="16244155" y="-285703"/>
            <a:ext cx="1469249" cy="2412199"/>
          </a:xfrm>
          <a:custGeom>
            <a:avLst/>
            <a:gdLst/>
            <a:ahLst/>
            <a:cxnLst/>
            <a:rect r="r" b="b" t="t" l="l"/>
            <a:pathLst>
              <a:path h="2412199" w="1469249">
                <a:moveTo>
                  <a:pt x="0" y="0"/>
                </a:moveTo>
                <a:lnTo>
                  <a:pt x="1469249" y="0"/>
                </a:lnTo>
                <a:lnTo>
                  <a:pt x="1469249" y="2412199"/>
                </a:lnTo>
                <a:lnTo>
                  <a:pt x="0" y="24121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64888" y="-391405"/>
            <a:ext cx="5528665" cy="2623603"/>
          </a:xfrm>
          <a:custGeom>
            <a:avLst/>
            <a:gdLst/>
            <a:ahLst/>
            <a:cxnLst/>
            <a:rect r="r" b="b" t="t" l="l"/>
            <a:pathLst>
              <a:path h="2623603" w="5528665">
                <a:moveTo>
                  <a:pt x="0" y="0"/>
                </a:moveTo>
                <a:lnTo>
                  <a:pt x="5528665" y="0"/>
                </a:lnTo>
                <a:lnTo>
                  <a:pt x="5528665" y="2623603"/>
                </a:lnTo>
                <a:lnTo>
                  <a:pt x="0" y="2623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361352" y="4411688"/>
          <a:ext cx="11336328" cy="5791200"/>
        </p:xfrm>
        <a:graphic>
          <a:graphicData uri="http://schemas.openxmlformats.org/drawingml/2006/table">
            <a:tbl>
              <a:tblPr/>
              <a:tblGrid>
                <a:gridCol w="4273756"/>
                <a:gridCol w="3628859"/>
                <a:gridCol w="3433712"/>
              </a:tblGrid>
              <a:tr h="14478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มอนตี้ Bold"/>
                          <a:ea typeface="มอนตี้ Bold"/>
                          <a:cs typeface="มอนตี้ Bold"/>
                          <a:sym typeface="มอนตี้ Bold"/>
                        </a:rPr>
                        <a:t>PROYECTO VOCACIONAL SDB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000000"/>
                          </a:solidFill>
                          <a:latin typeface="มอนตี้ Bold"/>
                          <a:ea typeface="มอนตี้ Bold"/>
                          <a:cs typeface="มอนตี้ Bold"/>
                          <a:sym typeface="มอนตี้ Bold"/>
                        </a:rPr>
                        <a:t>PROYECTO VOCACIONAL FMA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000000"/>
                          </a:solidFill>
                          <a:latin typeface="มอนตี้ Bold"/>
                          <a:ea typeface="มอนตี้ Bold"/>
                          <a:cs typeface="มอนตี้ Bold"/>
                          <a:sym typeface="มอนตี้ Bold"/>
                        </a:rPr>
                        <a:t>ETAPAS DEL MJS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</a:tr>
              <a:tr h="14478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FASE ANUNCIO VOCACIONAL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FASE ACTÍVATE - FASE CONÉCTATE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BÚSQUEDA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</a:tr>
              <a:tr h="14478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FASE PROPUESTA VOCACIONAL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FASE NAVEGA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CAMINO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</a:tr>
              <a:tr h="14478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FASE DISCERNIMIENTO VOCACIONAL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FASE DECÍDETE - FASE CELEBRA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มอนตี้"/>
                          <a:ea typeface="มอนตี้"/>
                          <a:cs typeface="มอนตี้"/>
                          <a:sym typeface="มอนตี้"/>
                        </a:rPr>
                        <a:t>APÓSTOL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3FF"/>
                    </a:solidFill>
                  </a:tcPr>
                </a:tc>
              </a:tr>
            </a:tbl>
          </a:graphicData>
        </a:graphic>
      </p:graphicFrame>
      <p:sp>
        <p:nvSpPr>
          <p:cNvPr name="TextBox 11" id="11"/>
          <p:cNvSpPr txBox="true"/>
          <p:nvPr/>
        </p:nvSpPr>
        <p:spPr>
          <a:xfrm rot="0">
            <a:off x="361352" y="2727109"/>
            <a:ext cx="11711286" cy="171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6"/>
              </a:lnSpc>
            </a:pPr>
            <a:r>
              <a:rPr lang="en-US" sz="3211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En ambos proyectos vocacionales tenemos nombres distintos para las etapas. Pero para no separar la presentación, haremos una equivalencia: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97219" y="1443315"/>
            <a:ext cx="8291256" cy="1261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spc="-158">
                <a:solidFill>
                  <a:srgbClr val="A0ACFF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Equivalencia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3306" y="1108142"/>
            <a:ext cx="10961388" cy="1634243"/>
          </a:xfrm>
          <a:custGeom>
            <a:avLst/>
            <a:gdLst/>
            <a:ahLst/>
            <a:cxnLst/>
            <a:rect r="r" b="b" t="t" l="l"/>
            <a:pathLst>
              <a:path h="1634243" w="10961388">
                <a:moveTo>
                  <a:pt x="0" y="0"/>
                </a:moveTo>
                <a:lnTo>
                  <a:pt x="10961388" y="0"/>
                </a:lnTo>
                <a:lnTo>
                  <a:pt x="10961388" y="1634243"/>
                </a:lnTo>
                <a:lnTo>
                  <a:pt x="0" y="163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3292724" y="3245955"/>
            <a:ext cx="3966576" cy="4949485"/>
            <a:chOff x="0" y="0"/>
            <a:chExt cx="5288769" cy="659931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1268883" y="1424215"/>
              <a:ext cx="4019886" cy="5175098"/>
            </a:xfrm>
            <a:custGeom>
              <a:avLst/>
              <a:gdLst/>
              <a:ahLst/>
              <a:cxnLst/>
              <a:rect r="r" b="b" t="t" l="l"/>
              <a:pathLst>
                <a:path h="5175098" w="4019886">
                  <a:moveTo>
                    <a:pt x="4019886" y="0"/>
                  </a:moveTo>
                  <a:lnTo>
                    <a:pt x="0" y="0"/>
                  </a:lnTo>
                  <a:lnTo>
                    <a:pt x="0" y="5175099"/>
                  </a:lnTo>
                  <a:lnTo>
                    <a:pt x="4019886" y="5175099"/>
                  </a:lnTo>
                  <a:lnTo>
                    <a:pt x="401988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762739">
              <a:off x="3408610" y="352205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272947">
              <a:off x="-282925" y="2090932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11603" y="8766638"/>
            <a:ext cx="7315200" cy="2713274"/>
          </a:xfrm>
          <a:custGeom>
            <a:avLst/>
            <a:gdLst/>
            <a:ahLst/>
            <a:cxnLst/>
            <a:rect r="r" b="b" t="t" l="l"/>
            <a:pathLst>
              <a:path h="2713274" w="7315200">
                <a:moveTo>
                  <a:pt x="0" y="0"/>
                </a:moveTo>
                <a:lnTo>
                  <a:pt x="7315200" y="0"/>
                </a:lnTo>
                <a:lnTo>
                  <a:pt x="7315200" y="2713274"/>
                </a:lnTo>
                <a:lnTo>
                  <a:pt x="0" y="2713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2056" y="9065904"/>
            <a:ext cx="7315200" cy="2287663"/>
          </a:xfrm>
          <a:custGeom>
            <a:avLst/>
            <a:gdLst/>
            <a:ahLst/>
            <a:cxnLst/>
            <a:rect r="r" b="b" t="t" l="l"/>
            <a:pathLst>
              <a:path h="2287663" w="7315200">
                <a:moveTo>
                  <a:pt x="0" y="0"/>
                </a:moveTo>
                <a:lnTo>
                  <a:pt x="7315200" y="0"/>
                </a:lnTo>
                <a:lnTo>
                  <a:pt x="7315200" y="2287662"/>
                </a:lnTo>
                <a:lnTo>
                  <a:pt x="0" y="22876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792849" y="1345826"/>
            <a:ext cx="1470230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spc="-120">
                <a:solidFill>
                  <a:srgbClr val="A0ACFF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Anuncio -  Actívate/Conéctate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2407" y="3831884"/>
            <a:ext cx="12465316" cy="4075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36"/>
              </a:lnSpc>
              <a:spcBef>
                <a:spcPct val="0"/>
              </a:spcBef>
            </a:pPr>
            <a:r>
              <a:rPr lang="en-US" sz="4525" spc="-108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ES EL ANUNCIO DE LA VIDA CRISTIANA COMO VOCACIÓN: TODOS TENEMOS </a:t>
            </a:r>
            <a:r>
              <a:rPr lang="en-US" sz="4525" spc="-108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una vocación y necesitamos que alguien nos ayude a descubrirla. En síntesis, es un “Kerigma Vocacional”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3306" y="1108103"/>
            <a:ext cx="10961388" cy="1634243"/>
          </a:xfrm>
          <a:custGeom>
            <a:avLst/>
            <a:gdLst/>
            <a:ahLst/>
            <a:cxnLst/>
            <a:rect r="r" b="b" t="t" l="l"/>
            <a:pathLst>
              <a:path h="1634243" w="10961388">
                <a:moveTo>
                  <a:pt x="0" y="0"/>
                </a:moveTo>
                <a:lnTo>
                  <a:pt x="10961388" y="0"/>
                </a:lnTo>
                <a:lnTo>
                  <a:pt x="10961388" y="1634243"/>
                </a:lnTo>
                <a:lnTo>
                  <a:pt x="0" y="163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4321424" y="3066196"/>
            <a:ext cx="3966576" cy="4949485"/>
            <a:chOff x="0" y="0"/>
            <a:chExt cx="5288769" cy="659931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1268883" y="1424215"/>
              <a:ext cx="4019886" cy="5175098"/>
            </a:xfrm>
            <a:custGeom>
              <a:avLst/>
              <a:gdLst/>
              <a:ahLst/>
              <a:cxnLst/>
              <a:rect r="r" b="b" t="t" l="l"/>
              <a:pathLst>
                <a:path h="5175098" w="4019886">
                  <a:moveTo>
                    <a:pt x="4019886" y="0"/>
                  </a:moveTo>
                  <a:lnTo>
                    <a:pt x="0" y="0"/>
                  </a:lnTo>
                  <a:lnTo>
                    <a:pt x="0" y="5175099"/>
                  </a:lnTo>
                  <a:lnTo>
                    <a:pt x="4019886" y="5175099"/>
                  </a:lnTo>
                  <a:lnTo>
                    <a:pt x="401988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762739">
              <a:off x="3408610" y="352205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5272947">
              <a:off x="-282925" y="2090932"/>
              <a:ext cx="1722613" cy="1093859"/>
            </a:xfrm>
            <a:custGeom>
              <a:avLst/>
              <a:gdLst/>
              <a:ahLst/>
              <a:cxnLst/>
              <a:rect r="r" b="b" t="t" l="l"/>
              <a:pathLst>
                <a:path h="1093859" w="1722613">
                  <a:moveTo>
                    <a:pt x="0" y="0"/>
                  </a:moveTo>
                  <a:lnTo>
                    <a:pt x="1722613" y="0"/>
                  </a:lnTo>
                  <a:lnTo>
                    <a:pt x="1722613" y="1093859"/>
                  </a:lnTo>
                  <a:lnTo>
                    <a:pt x="0" y="1093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11603" y="8766638"/>
            <a:ext cx="7315200" cy="2713274"/>
          </a:xfrm>
          <a:custGeom>
            <a:avLst/>
            <a:gdLst/>
            <a:ahLst/>
            <a:cxnLst/>
            <a:rect r="r" b="b" t="t" l="l"/>
            <a:pathLst>
              <a:path h="2713274" w="7315200">
                <a:moveTo>
                  <a:pt x="0" y="0"/>
                </a:moveTo>
                <a:lnTo>
                  <a:pt x="7315200" y="0"/>
                </a:lnTo>
                <a:lnTo>
                  <a:pt x="7315200" y="2713274"/>
                </a:lnTo>
                <a:lnTo>
                  <a:pt x="0" y="2713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2056" y="9065904"/>
            <a:ext cx="7315200" cy="2287663"/>
          </a:xfrm>
          <a:custGeom>
            <a:avLst/>
            <a:gdLst/>
            <a:ahLst/>
            <a:cxnLst/>
            <a:rect r="r" b="b" t="t" l="l"/>
            <a:pathLst>
              <a:path h="2287663" w="7315200">
                <a:moveTo>
                  <a:pt x="0" y="0"/>
                </a:moveTo>
                <a:lnTo>
                  <a:pt x="7315200" y="0"/>
                </a:lnTo>
                <a:lnTo>
                  <a:pt x="7315200" y="2287662"/>
                </a:lnTo>
                <a:lnTo>
                  <a:pt x="0" y="22876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404117" y="3520222"/>
            <a:ext cx="11077250" cy="9678747"/>
          </a:xfrm>
          <a:custGeom>
            <a:avLst/>
            <a:gdLst/>
            <a:ahLst/>
            <a:cxnLst/>
            <a:rect r="r" b="b" t="t" l="l"/>
            <a:pathLst>
              <a:path h="9678747" w="11077250">
                <a:moveTo>
                  <a:pt x="0" y="0"/>
                </a:moveTo>
                <a:lnTo>
                  <a:pt x="11077249" y="0"/>
                </a:lnTo>
                <a:lnTo>
                  <a:pt x="11077249" y="9678747"/>
                </a:lnTo>
                <a:lnTo>
                  <a:pt x="0" y="96787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881055">
            <a:off x="7119659" y="3799503"/>
            <a:ext cx="1203732" cy="1540777"/>
          </a:xfrm>
          <a:custGeom>
            <a:avLst/>
            <a:gdLst/>
            <a:ahLst/>
            <a:cxnLst/>
            <a:rect r="r" b="b" t="t" l="l"/>
            <a:pathLst>
              <a:path h="1540777" w="1203732">
                <a:moveTo>
                  <a:pt x="0" y="0"/>
                </a:moveTo>
                <a:lnTo>
                  <a:pt x="1203732" y="0"/>
                </a:lnTo>
                <a:lnTo>
                  <a:pt x="1203732" y="1540777"/>
                </a:lnTo>
                <a:lnTo>
                  <a:pt x="0" y="15407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8749885">
            <a:off x="7135501" y="5621705"/>
            <a:ext cx="1203732" cy="1540777"/>
          </a:xfrm>
          <a:custGeom>
            <a:avLst/>
            <a:gdLst/>
            <a:ahLst/>
            <a:cxnLst/>
            <a:rect r="r" b="b" t="t" l="l"/>
            <a:pathLst>
              <a:path h="1540777" w="1203732">
                <a:moveTo>
                  <a:pt x="1203732" y="0"/>
                </a:moveTo>
                <a:lnTo>
                  <a:pt x="0" y="0"/>
                </a:lnTo>
                <a:lnTo>
                  <a:pt x="0" y="1540777"/>
                </a:lnTo>
                <a:lnTo>
                  <a:pt x="1203732" y="1540777"/>
                </a:lnTo>
                <a:lnTo>
                  <a:pt x="120373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150683" y="3066196"/>
            <a:ext cx="4620071" cy="2350461"/>
          </a:xfrm>
          <a:custGeom>
            <a:avLst/>
            <a:gdLst/>
            <a:ahLst/>
            <a:cxnLst/>
            <a:rect r="r" b="b" t="t" l="l"/>
            <a:pathLst>
              <a:path h="2350461" w="4620071">
                <a:moveTo>
                  <a:pt x="0" y="0"/>
                </a:moveTo>
                <a:lnTo>
                  <a:pt x="4620071" y="0"/>
                </a:lnTo>
                <a:lnTo>
                  <a:pt x="4620071" y="2350461"/>
                </a:lnTo>
                <a:lnTo>
                  <a:pt x="0" y="23504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792849" y="1345787"/>
            <a:ext cx="1470230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 spc="-120">
                <a:solidFill>
                  <a:srgbClr val="A0ACFF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Anuncio -  Actívate/Conéctate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63046" y="3602556"/>
            <a:ext cx="5915946" cy="3771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spc="-63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Ofrecer a todos los jóvenes experiencias pastorales significativas </a:t>
            </a:r>
            <a:r>
              <a:rPr lang="en-US" sz="2634" spc="-63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que favorezcan el encuentro con Cristo que los llama a descubrir su vocación como una misión que Dios les ha dado a cada uno y se debe de ir construyendo como un proyecto personal.</a:t>
            </a:r>
          </a:p>
        </p:txBody>
      </p:sp>
      <p:sp>
        <p:nvSpPr>
          <p:cNvPr name="TextBox 18" id="18"/>
          <p:cNvSpPr txBox="true"/>
          <p:nvPr/>
        </p:nvSpPr>
        <p:spPr>
          <a:xfrm rot="-364504">
            <a:off x="9425803" y="3432958"/>
            <a:ext cx="4279448" cy="1777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6"/>
              </a:lnSpc>
            </a:pPr>
            <a:r>
              <a:rPr lang="en-US" sz="2461" spc="-59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Escuchar y buscar a Dios que llama a dar un sentido a la propia vida.</a:t>
            </a:r>
          </a:p>
          <a:p>
            <a:pPr algn="ctr">
              <a:lnSpc>
                <a:spcPts val="3446"/>
              </a:lnSpc>
              <a:spcBef>
                <a:spcPct val="0"/>
              </a:spcBef>
            </a:pPr>
          </a:p>
        </p:txBody>
      </p:sp>
      <p:sp>
        <p:nvSpPr>
          <p:cNvPr name="Freeform 19" id="19"/>
          <p:cNvSpPr/>
          <p:nvPr/>
        </p:nvSpPr>
        <p:spPr>
          <a:xfrm flipH="false" flipV="true" rot="0">
            <a:off x="9144000" y="5708049"/>
            <a:ext cx="5652151" cy="2875532"/>
          </a:xfrm>
          <a:custGeom>
            <a:avLst/>
            <a:gdLst/>
            <a:ahLst/>
            <a:cxnLst/>
            <a:rect r="r" b="b" t="t" l="l"/>
            <a:pathLst>
              <a:path h="2875532" w="5652151">
                <a:moveTo>
                  <a:pt x="0" y="2875531"/>
                </a:moveTo>
                <a:lnTo>
                  <a:pt x="5652151" y="2875531"/>
                </a:lnTo>
                <a:lnTo>
                  <a:pt x="5652151" y="0"/>
                </a:lnTo>
                <a:lnTo>
                  <a:pt x="0" y="0"/>
                </a:lnTo>
                <a:lnTo>
                  <a:pt x="0" y="2875531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398252">
            <a:off x="9464611" y="6340218"/>
            <a:ext cx="5122506" cy="2213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6"/>
              </a:lnSpc>
            </a:pPr>
            <a:r>
              <a:rPr lang="en-US" sz="2461" spc="-59">
                <a:solidFill>
                  <a:srgbClr val="000000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Participar en encuentros personales y grupales con Jesús, que susciten la necesidad de hallar el sentido de la propia vida.</a:t>
            </a:r>
          </a:p>
          <a:p>
            <a:pPr algn="ctr">
              <a:lnSpc>
                <a:spcPts val="3446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11825" y="748827"/>
            <a:ext cx="12460082" cy="1857685"/>
          </a:xfrm>
          <a:custGeom>
            <a:avLst/>
            <a:gdLst/>
            <a:ahLst/>
            <a:cxnLst/>
            <a:rect r="r" b="b" t="t" l="l"/>
            <a:pathLst>
              <a:path h="1857685" w="12460082">
                <a:moveTo>
                  <a:pt x="0" y="0"/>
                </a:moveTo>
                <a:lnTo>
                  <a:pt x="12460082" y="0"/>
                </a:lnTo>
                <a:lnTo>
                  <a:pt x="12460082" y="1857685"/>
                </a:lnTo>
                <a:lnTo>
                  <a:pt x="0" y="1857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3215230">
            <a:off x="-1000356" y="3116646"/>
            <a:ext cx="3291840" cy="2996207"/>
          </a:xfrm>
          <a:custGeom>
            <a:avLst/>
            <a:gdLst/>
            <a:ahLst/>
            <a:cxnLst/>
            <a:rect r="r" b="b" t="t" l="l"/>
            <a:pathLst>
              <a:path h="2996207" w="3291840">
                <a:moveTo>
                  <a:pt x="0" y="0"/>
                </a:moveTo>
                <a:lnTo>
                  <a:pt x="3291840" y="0"/>
                </a:lnTo>
                <a:lnTo>
                  <a:pt x="3291840" y="2996206"/>
                </a:lnTo>
                <a:lnTo>
                  <a:pt x="0" y="2996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37333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14172" y="2867561"/>
            <a:ext cx="2758921" cy="3073354"/>
          </a:xfrm>
          <a:custGeom>
            <a:avLst/>
            <a:gdLst/>
            <a:ahLst/>
            <a:cxnLst/>
            <a:rect r="r" b="b" t="t" l="l"/>
            <a:pathLst>
              <a:path h="3073354" w="2758921">
                <a:moveTo>
                  <a:pt x="0" y="0"/>
                </a:moveTo>
                <a:lnTo>
                  <a:pt x="2758920" y="0"/>
                </a:lnTo>
                <a:lnTo>
                  <a:pt x="2758920" y="3073354"/>
                </a:lnTo>
                <a:lnTo>
                  <a:pt x="0" y="307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526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89712" y="2816549"/>
            <a:ext cx="2758921" cy="3073354"/>
          </a:xfrm>
          <a:custGeom>
            <a:avLst/>
            <a:gdLst/>
            <a:ahLst/>
            <a:cxnLst/>
            <a:rect r="r" b="b" t="t" l="l"/>
            <a:pathLst>
              <a:path h="3073354" w="2758921">
                <a:moveTo>
                  <a:pt x="0" y="0"/>
                </a:moveTo>
                <a:lnTo>
                  <a:pt x="2758921" y="0"/>
                </a:lnTo>
                <a:lnTo>
                  <a:pt x="2758921" y="3073354"/>
                </a:lnTo>
                <a:lnTo>
                  <a:pt x="0" y="307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526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19155" y="3027449"/>
            <a:ext cx="2376599" cy="2372169"/>
            <a:chOff x="0" y="0"/>
            <a:chExt cx="3168799" cy="316289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9"/>
            <a:srcRect l="24953" t="0" r="24953" b="0"/>
            <a:stretch>
              <a:fillRect/>
            </a:stretch>
          </p:blipFill>
          <p:spPr>
            <a:xfrm flipH="false" flipV="false">
              <a:off x="0" y="0"/>
              <a:ext cx="3168799" cy="3162892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0113776" y="3006400"/>
            <a:ext cx="2360284" cy="2342205"/>
            <a:chOff x="0" y="0"/>
            <a:chExt cx="3147045" cy="3122941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10"/>
            <a:srcRect l="18590" t="0" r="18590" b="0"/>
            <a:stretch>
              <a:fillRect/>
            </a:stretch>
          </p:blipFill>
          <p:spPr>
            <a:xfrm flipH="false" flipV="false">
              <a:off x="0" y="0"/>
              <a:ext cx="3147045" cy="3122941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0">
            <a:off x="5806695" y="7213646"/>
            <a:ext cx="2758921" cy="3073354"/>
          </a:xfrm>
          <a:custGeom>
            <a:avLst/>
            <a:gdLst/>
            <a:ahLst/>
            <a:cxnLst/>
            <a:rect r="r" b="b" t="t" l="l"/>
            <a:pathLst>
              <a:path h="3073354" w="2758921">
                <a:moveTo>
                  <a:pt x="0" y="0"/>
                </a:moveTo>
                <a:lnTo>
                  <a:pt x="2758921" y="0"/>
                </a:lnTo>
                <a:lnTo>
                  <a:pt x="2758921" y="3073354"/>
                </a:lnTo>
                <a:lnTo>
                  <a:pt x="0" y="307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526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743108" y="5399618"/>
            <a:ext cx="2544892" cy="3057541"/>
          </a:xfrm>
          <a:custGeom>
            <a:avLst/>
            <a:gdLst/>
            <a:ahLst/>
            <a:cxnLst/>
            <a:rect r="r" b="b" t="t" l="l"/>
            <a:pathLst>
              <a:path h="3057541" w="2544892">
                <a:moveTo>
                  <a:pt x="0" y="0"/>
                </a:moveTo>
                <a:lnTo>
                  <a:pt x="2544892" y="0"/>
                </a:lnTo>
                <a:lnTo>
                  <a:pt x="2544892" y="3057541"/>
                </a:lnTo>
                <a:lnTo>
                  <a:pt x="0" y="3057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9350" t="0" r="0" b="-34578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293368" y="7213646"/>
            <a:ext cx="2758921" cy="3073354"/>
          </a:xfrm>
          <a:custGeom>
            <a:avLst/>
            <a:gdLst/>
            <a:ahLst/>
            <a:cxnLst/>
            <a:rect r="r" b="b" t="t" l="l"/>
            <a:pathLst>
              <a:path h="3073354" w="2758921">
                <a:moveTo>
                  <a:pt x="0" y="0"/>
                </a:moveTo>
                <a:lnTo>
                  <a:pt x="2758921" y="0"/>
                </a:lnTo>
                <a:lnTo>
                  <a:pt x="2758921" y="3073354"/>
                </a:lnTo>
                <a:lnTo>
                  <a:pt x="0" y="307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526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5922283" y="7374701"/>
            <a:ext cx="2357635" cy="2371001"/>
            <a:chOff x="0" y="0"/>
            <a:chExt cx="3143513" cy="316133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11"/>
            <a:srcRect l="16875" t="0" r="16875" b="0"/>
            <a:stretch>
              <a:fillRect/>
            </a:stretch>
          </p:blipFill>
          <p:spPr>
            <a:xfrm flipH="false" flipV="false">
              <a:off x="0" y="0"/>
              <a:ext cx="3143513" cy="31613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4408956" y="7374701"/>
            <a:ext cx="2357635" cy="2371001"/>
            <a:chOff x="0" y="0"/>
            <a:chExt cx="3143513" cy="31613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12"/>
            <a:srcRect l="21944" t="0" r="21944" b="0"/>
            <a:stretch>
              <a:fillRect/>
            </a:stretch>
          </p:blipFill>
          <p:spPr>
            <a:xfrm flipH="false" flipV="false">
              <a:off x="0" y="0"/>
              <a:ext cx="3143513" cy="3161335"/>
            </a:xfrm>
            <a:prstGeom prst="rect">
              <a:avLst/>
            </a:prstGeom>
          </p:spPr>
        </p:pic>
      </p:grpSp>
      <p:sp>
        <p:nvSpPr>
          <p:cNvPr name="Freeform 18" id="18"/>
          <p:cNvSpPr/>
          <p:nvPr/>
        </p:nvSpPr>
        <p:spPr>
          <a:xfrm flipH="false" flipV="false" rot="10518415">
            <a:off x="15611969" y="310050"/>
            <a:ext cx="2052038" cy="2637874"/>
          </a:xfrm>
          <a:custGeom>
            <a:avLst/>
            <a:gdLst/>
            <a:ahLst/>
            <a:cxnLst/>
            <a:rect r="r" b="b" t="t" l="l"/>
            <a:pathLst>
              <a:path h="2637874" w="2052038">
                <a:moveTo>
                  <a:pt x="0" y="0"/>
                </a:moveTo>
                <a:lnTo>
                  <a:pt x="2052038" y="0"/>
                </a:lnTo>
                <a:lnTo>
                  <a:pt x="2052038" y="2637874"/>
                </a:lnTo>
                <a:lnTo>
                  <a:pt x="0" y="26378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30921" y="739832"/>
            <a:ext cx="1346407" cy="1733330"/>
          </a:xfrm>
          <a:custGeom>
            <a:avLst/>
            <a:gdLst/>
            <a:ahLst/>
            <a:cxnLst/>
            <a:rect r="r" b="b" t="t" l="l"/>
            <a:pathLst>
              <a:path h="1733330" w="1346407">
                <a:moveTo>
                  <a:pt x="0" y="0"/>
                </a:moveTo>
                <a:lnTo>
                  <a:pt x="1346407" y="0"/>
                </a:lnTo>
                <a:lnTo>
                  <a:pt x="1346407" y="1733330"/>
                </a:lnTo>
                <a:lnTo>
                  <a:pt x="0" y="17333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3624097">
            <a:off x="1666959" y="635140"/>
            <a:ext cx="576966" cy="366374"/>
          </a:xfrm>
          <a:custGeom>
            <a:avLst/>
            <a:gdLst/>
            <a:ahLst/>
            <a:cxnLst/>
            <a:rect r="r" b="b" t="t" l="l"/>
            <a:pathLst>
              <a:path h="366374" w="576966">
                <a:moveTo>
                  <a:pt x="0" y="0"/>
                </a:moveTo>
                <a:lnTo>
                  <a:pt x="576966" y="0"/>
                </a:lnTo>
                <a:lnTo>
                  <a:pt x="576966" y="366374"/>
                </a:lnTo>
                <a:lnTo>
                  <a:pt x="0" y="366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-3010114">
            <a:off x="1785143" y="1591555"/>
            <a:ext cx="576966" cy="366374"/>
          </a:xfrm>
          <a:custGeom>
            <a:avLst/>
            <a:gdLst/>
            <a:ahLst/>
            <a:cxnLst/>
            <a:rect r="r" b="b" t="t" l="l"/>
            <a:pathLst>
              <a:path h="366374" w="576966">
                <a:moveTo>
                  <a:pt x="0" y="366374"/>
                </a:moveTo>
                <a:lnTo>
                  <a:pt x="576966" y="366374"/>
                </a:lnTo>
                <a:lnTo>
                  <a:pt x="576966" y="0"/>
                </a:lnTo>
                <a:lnTo>
                  <a:pt x="0" y="0"/>
                </a:lnTo>
                <a:lnTo>
                  <a:pt x="0" y="36637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750120" y="9024114"/>
            <a:ext cx="1018360" cy="898703"/>
          </a:xfrm>
          <a:custGeom>
            <a:avLst/>
            <a:gdLst/>
            <a:ahLst/>
            <a:cxnLst/>
            <a:rect r="r" b="b" t="t" l="l"/>
            <a:pathLst>
              <a:path h="898703" w="1018360">
                <a:moveTo>
                  <a:pt x="0" y="0"/>
                </a:moveTo>
                <a:lnTo>
                  <a:pt x="1018360" y="0"/>
                </a:lnTo>
                <a:lnTo>
                  <a:pt x="1018360" y="898703"/>
                </a:lnTo>
                <a:lnTo>
                  <a:pt x="0" y="89870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9041866" y="6534908"/>
            <a:ext cx="3856661" cy="58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44"/>
              </a:lnSpc>
              <a:spcBef>
                <a:spcPct val="0"/>
              </a:spcBef>
            </a:pPr>
            <a:r>
              <a:rPr lang="en-US" sz="303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PERTENENCIA ECLESIAL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538150" y="893426"/>
            <a:ext cx="11274647" cy="157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 spc="-199">
                <a:solidFill>
                  <a:srgbClr val="FFFD47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A TENER EN CUENTA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0921" y="6406834"/>
            <a:ext cx="5072145" cy="3689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Consolida su </a:t>
            </a: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identidad humana con sus fortalezas y valores.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Va canalizando sentimientos y emociones.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Valora el ser auténtico como líder. 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Se proyecta para su futuro próximo.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Establece metas para su vida.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Conoce con precisión las manifestaciones de su vida afectiva.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Demuestra más confianza y seguridad en sí mismo.</a:t>
            </a:r>
          </a:p>
          <a:p>
            <a:pPr algn="l" marL="379292" indent="-189646" lvl="1">
              <a:lnSpc>
                <a:spcPts val="2459"/>
              </a:lnSpc>
              <a:buFont typeface="Arial"/>
              <a:buChar char="•"/>
            </a:pPr>
            <a:r>
              <a:rPr lang="en-US" sz="1756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Expresa con precisión y claridad sus ideas y críticas.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24124" y="5893290"/>
            <a:ext cx="4349919" cy="58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03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IDENTIDAD HUMANA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850888" y="2556607"/>
            <a:ext cx="4293112" cy="58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44"/>
              </a:lnSpc>
              <a:spcBef>
                <a:spcPct val="0"/>
              </a:spcBef>
            </a:pPr>
            <a:r>
              <a:rPr lang="en-US" sz="303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ENCUENTRO CON CRISTO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722085" y="2556607"/>
            <a:ext cx="4654067" cy="58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44"/>
              </a:lnSpc>
              <a:spcBef>
                <a:spcPct val="0"/>
              </a:spcBef>
            </a:pPr>
            <a:r>
              <a:rPr lang="en-US" sz="3031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COMP. CON EL REINO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375423" y="3180203"/>
            <a:ext cx="5434620" cy="317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Reconoce en los </a:t>
            </a: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espacios formativos una oportunidad de crecimiento.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Fortalece su fe, dejándose acompañar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por otros.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Su encuentro con Jesús es más sólido y auténtico.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Vive su compromiso de seguimiento a Jesús.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Su fe en Jesús se fortalece a través de la oración.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Demuestra una vida sacramental más frecuente.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765641" y="7298501"/>
            <a:ext cx="5099644" cy="254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Vivencia experiencias </a:t>
            </a: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eclesiales como la celebración de los sacramentos de modo más constante.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Persevera en los grupos apostólicos.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Anima a niños en algún grupo pastoral.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Se compromete con el proyecto de Dios.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Asume compromisos pastorales en los diversos servicios.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722085" y="3136826"/>
            <a:ext cx="5099644" cy="317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Da testimonio de </a:t>
            </a: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los valores del Reino con sus actitudes.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 activo en proyectos sociales.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Pone a disposición del grupo sus talentos y habilidades, así como al servicio de los demás y del Reino.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Demuestra un liderazgo más responsable en los grupos.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195036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Es fraterno, comprometido y solidario en la búsqueda del bien común.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3306" y="1108103"/>
            <a:ext cx="10961388" cy="1634243"/>
          </a:xfrm>
          <a:custGeom>
            <a:avLst/>
            <a:gdLst/>
            <a:ahLst/>
            <a:cxnLst/>
            <a:rect r="r" b="b" t="t" l="l"/>
            <a:pathLst>
              <a:path h="1634243" w="10961388">
                <a:moveTo>
                  <a:pt x="0" y="0"/>
                </a:moveTo>
                <a:lnTo>
                  <a:pt x="10961388" y="0"/>
                </a:lnTo>
                <a:lnTo>
                  <a:pt x="10961388" y="1634243"/>
                </a:lnTo>
                <a:lnTo>
                  <a:pt x="0" y="163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2325" y="3017451"/>
            <a:ext cx="16586975" cy="6240849"/>
          </a:xfrm>
          <a:custGeom>
            <a:avLst/>
            <a:gdLst/>
            <a:ahLst/>
            <a:cxnLst/>
            <a:rect r="r" b="b" t="t" l="l"/>
            <a:pathLst>
              <a:path h="6240849" w="16586975">
                <a:moveTo>
                  <a:pt x="0" y="0"/>
                </a:moveTo>
                <a:lnTo>
                  <a:pt x="16586975" y="0"/>
                </a:lnTo>
                <a:lnTo>
                  <a:pt x="16586975" y="6240849"/>
                </a:lnTo>
                <a:lnTo>
                  <a:pt x="0" y="6240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38150" y="893426"/>
            <a:ext cx="11274647" cy="157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 spc="-199">
                <a:solidFill>
                  <a:srgbClr val="FFFD47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EXP. SUGERIDAS</a:t>
            </a: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69" t="-269792" r="-117660" b="-2028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054144">
            <a:off x="-825148" y="-119010"/>
            <a:ext cx="3707697" cy="2530503"/>
          </a:xfrm>
          <a:custGeom>
            <a:avLst/>
            <a:gdLst/>
            <a:ahLst/>
            <a:cxnLst/>
            <a:rect r="r" b="b" t="t" l="l"/>
            <a:pathLst>
              <a:path h="2530503" w="3707697">
                <a:moveTo>
                  <a:pt x="0" y="0"/>
                </a:moveTo>
                <a:lnTo>
                  <a:pt x="3707696" y="0"/>
                </a:lnTo>
                <a:lnTo>
                  <a:pt x="3707696" y="2530503"/>
                </a:lnTo>
                <a:lnTo>
                  <a:pt x="0" y="253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63306" y="1108103"/>
            <a:ext cx="10961388" cy="1634243"/>
          </a:xfrm>
          <a:custGeom>
            <a:avLst/>
            <a:gdLst/>
            <a:ahLst/>
            <a:cxnLst/>
            <a:rect r="r" b="b" t="t" l="l"/>
            <a:pathLst>
              <a:path h="1634243" w="10961388">
                <a:moveTo>
                  <a:pt x="0" y="0"/>
                </a:moveTo>
                <a:lnTo>
                  <a:pt x="10961388" y="0"/>
                </a:lnTo>
                <a:lnTo>
                  <a:pt x="10961388" y="1634243"/>
                </a:lnTo>
                <a:lnTo>
                  <a:pt x="0" y="163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5694000" y="572633"/>
            <a:ext cx="3716104" cy="912135"/>
          </a:xfrm>
          <a:custGeom>
            <a:avLst/>
            <a:gdLst/>
            <a:ahLst/>
            <a:cxnLst/>
            <a:rect r="r" b="b" t="t" l="l"/>
            <a:pathLst>
              <a:path h="912135" w="3716104">
                <a:moveTo>
                  <a:pt x="0" y="0"/>
                </a:moveTo>
                <a:lnTo>
                  <a:pt x="3716104" y="0"/>
                </a:lnTo>
                <a:lnTo>
                  <a:pt x="3716104" y="912134"/>
                </a:lnTo>
                <a:lnTo>
                  <a:pt x="0" y="912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7161" y="3153333"/>
            <a:ext cx="16996976" cy="4185505"/>
          </a:xfrm>
          <a:custGeom>
            <a:avLst/>
            <a:gdLst/>
            <a:ahLst/>
            <a:cxnLst/>
            <a:rect r="r" b="b" t="t" l="l"/>
            <a:pathLst>
              <a:path h="4185505" w="16996976">
                <a:moveTo>
                  <a:pt x="0" y="0"/>
                </a:moveTo>
                <a:lnTo>
                  <a:pt x="16996977" y="0"/>
                </a:lnTo>
                <a:lnTo>
                  <a:pt x="16996977" y="4185506"/>
                </a:lnTo>
                <a:lnTo>
                  <a:pt x="0" y="41855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cap="sq">
            <a:noFill/>
            <a:prstDash val="lgDash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3538150" y="893426"/>
            <a:ext cx="11274647" cy="157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 spc="-199">
                <a:solidFill>
                  <a:srgbClr val="FFFD47"/>
                </a:solidFill>
                <a:latin typeface="มอนตี้"/>
                <a:ea typeface="มอนตี้"/>
                <a:cs typeface="มอนตี้"/>
                <a:sym typeface="มอนตี้"/>
              </a:rPr>
              <a:t>EXP. SUGERIDAS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DAGfXp2xfvo</dc:identifier>
  <dcterms:modified xsi:type="dcterms:W3CDTF">2011-08-01T06:04:30Z</dcterms:modified>
  <cp:revision>1</cp:revision>
  <dc:title>APLICACIÓN DE LA AV EN LA VIDA DE LAS COMUNIDADES MJS</dc:title>
</cp:coreProperties>
</file>